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08" r:id="rId3"/>
    <p:sldMasterId id="2147483732" r:id="rId4"/>
    <p:sldMasterId id="2147483744" r:id="rId5"/>
    <p:sldMasterId id="2147483768" r:id="rId6"/>
    <p:sldMasterId id="2147483780" r:id="rId7"/>
    <p:sldMasterId id="2147483792" r:id="rId8"/>
    <p:sldMasterId id="2147483804" r:id="rId9"/>
    <p:sldMasterId id="2147483816" r:id="rId10"/>
    <p:sldMasterId id="2147483828" r:id="rId11"/>
    <p:sldMasterId id="2147483840" r:id="rId12"/>
    <p:sldMasterId id="2147483852" r:id="rId13"/>
    <p:sldMasterId id="2147483864" r:id="rId14"/>
    <p:sldMasterId id="2147483888" r:id="rId15"/>
    <p:sldMasterId id="2147483900" r:id="rId16"/>
    <p:sldMasterId id="2147483948" r:id="rId17"/>
    <p:sldMasterId id="2147483960" r:id="rId18"/>
  </p:sldMasterIdLst>
  <p:notesMasterIdLst>
    <p:notesMasterId r:id="rId52"/>
  </p:notesMasterIdLst>
  <p:sldIdLst>
    <p:sldId id="256" r:id="rId19"/>
    <p:sldId id="258" r:id="rId20"/>
    <p:sldId id="261" r:id="rId21"/>
    <p:sldId id="262" r:id="rId22"/>
    <p:sldId id="306" r:id="rId23"/>
    <p:sldId id="270" r:id="rId24"/>
    <p:sldId id="310" r:id="rId25"/>
    <p:sldId id="272" r:id="rId26"/>
    <p:sldId id="291" r:id="rId27"/>
    <p:sldId id="292" r:id="rId28"/>
    <p:sldId id="307" r:id="rId29"/>
    <p:sldId id="312" r:id="rId30"/>
    <p:sldId id="277" r:id="rId31"/>
    <p:sldId id="305" r:id="rId32"/>
    <p:sldId id="279" r:id="rId33"/>
    <p:sldId id="280" r:id="rId34"/>
    <p:sldId id="311" r:id="rId35"/>
    <p:sldId id="281" r:id="rId36"/>
    <p:sldId id="301" r:id="rId37"/>
    <p:sldId id="308" r:id="rId38"/>
    <p:sldId id="276" r:id="rId39"/>
    <p:sldId id="284" r:id="rId40"/>
    <p:sldId id="303" r:id="rId41"/>
    <p:sldId id="304" r:id="rId42"/>
    <p:sldId id="285" r:id="rId43"/>
    <p:sldId id="286" r:id="rId44"/>
    <p:sldId id="287" r:id="rId45"/>
    <p:sldId id="309" r:id="rId46"/>
    <p:sldId id="289" r:id="rId47"/>
    <p:sldId id="288" r:id="rId48"/>
    <p:sldId id="296" r:id="rId49"/>
    <p:sldId id="300" r:id="rId50"/>
    <p:sldId id="297" r:id="rId5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Style à thème 1 - Accentuation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84E427A-3D55-4303-BF80-6455036E1DE7}" styleName="Style à thème 1 - Accentuation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93D81CF-94F2-401A-BA57-92F5A7B2D0C5}" styleName="Style moye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E9639D4-E3E2-4D34-9284-5A2195B3D0D7}" styleName="Style clair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Style clair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CAF9ED-07DC-4A11-8D7F-57B35C25682E}" styleName="Style moyen 1 - Accentuation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086" y="3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8.xml"/><Relationship Id="rId39" Type="http://schemas.openxmlformats.org/officeDocument/2006/relationships/slide" Target="slides/slide21.xml"/><Relationship Id="rId21" Type="http://schemas.openxmlformats.org/officeDocument/2006/relationships/slide" Target="slides/slide3.xml"/><Relationship Id="rId34" Type="http://schemas.openxmlformats.org/officeDocument/2006/relationships/slide" Target="slides/slide16.xml"/><Relationship Id="rId42" Type="http://schemas.openxmlformats.org/officeDocument/2006/relationships/slide" Target="slides/slide24.xml"/><Relationship Id="rId47" Type="http://schemas.openxmlformats.org/officeDocument/2006/relationships/slide" Target="slides/slide29.xml"/><Relationship Id="rId50" Type="http://schemas.openxmlformats.org/officeDocument/2006/relationships/slide" Target="slides/slide32.xml"/><Relationship Id="rId55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46" Type="http://schemas.openxmlformats.org/officeDocument/2006/relationships/slide" Target="slides/slide28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2.xml"/><Relationship Id="rId29" Type="http://schemas.openxmlformats.org/officeDocument/2006/relationships/slide" Target="slides/slide11.xml"/><Relationship Id="rId41" Type="http://schemas.openxmlformats.org/officeDocument/2006/relationships/slide" Target="slides/slide23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6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slide" Target="slides/slide3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1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43" Type="http://schemas.openxmlformats.org/officeDocument/2006/relationships/slide" Target="slides/slide25.xml"/><Relationship Id="rId48" Type="http://schemas.openxmlformats.org/officeDocument/2006/relationships/slide" Target="slides/slide30.xml"/><Relationship Id="rId56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3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2572FC-A43C-4993-A5A1-3B021D9515C9}" type="datetimeFigureOut">
              <a:rPr lang="fr-FR" smtClean="0"/>
              <a:t>22/06/2015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E868AD-9092-453D-9368-88813FF25F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52240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E868AD-9092-453D-9368-88813FF25F0C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31448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E868AD-9092-453D-9368-88813FF25F0C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8335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iangle rect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17" name="Sous-titr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fr-FR" smtClean="0"/>
              <a:t>Modifiez le style des sous-titres du masque</a:t>
            </a:r>
            <a:endParaRPr kumimoji="0" lang="en-US"/>
          </a:p>
        </p:txBody>
      </p:sp>
      <p:grpSp>
        <p:nvGrpSpPr>
          <p:cNvPr id="2" name="Groupe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orme libre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orme libre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orme libre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2" name="Connecteur droit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Espace réservé de la date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95A288C-2C74-4C46-95DE-CB446761CAF5}" type="datetimeFigureOut">
              <a:rPr lang="fr-FR" smtClean="0"/>
              <a:pPr/>
              <a:t>22/06/2015</a:t>
            </a:fld>
            <a:endParaRPr lang="fr-FR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3AB9A62E-5681-4B13-98EB-2C1B18425FB9}" type="slidenum">
              <a:rPr lang="fr-FR" smtClean="0">
                <a:solidFill>
                  <a:srgbClr val="94C600"/>
                </a:solidFill>
              </a:rPr>
              <a:pPr/>
              <a:t>‹N°›</a:t>
            </a:fld>
            <a:endParaRPr lang="fr-FR">
              <a:solidFill>
                <a:srgbClr val="94C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973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22/06/2015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25127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iangle rect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17" name="Sous-titr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fr-FR" smtClean="0"/>
              <a:t>Modifiez le style des sous-titres du masque</a:t>
            </a:r>
            <a:endParaRPr kumimoji="0" lang="en-US"/>
          </a:p>
        </p:txBody>
      </p:sp>
      <p:grpSp>
        <p:nvGrpSpPr>
          <p:cNvPr id="2" name="Groupe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orme libre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orme libre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orme libre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2" name="Connecteur droit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Espace réservé de la date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95A288C-2C74-4C46-95DE-CB446761CAF5}" type="datetimeFigureOut">
              <a:rPr lang="fr-FR" smtClean="0"/>
              <a:pPr/>
              <a:t>22/06/2015</a:t>
            </a:fld>
            <a:endParaRPr lang="fr-FR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3AB9A62E-5681-4B13-98EB-2C1B18425FB9}" type="slidenum">
              <a:rPr lang="fr-FR" smtClean="0">
                <a:solidFill>
                  <a:srgbClr val="94C600"/>
                </a:solidFill>
              </a:rPr>
              <a:pPr/>
              <a:t>‹N°›</a:t>
            </a:fld>
            <a:endParaRPr lang="fr-FR">
              <a:solidFill>
                <a:srgbClr val="94C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64342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22/06/2015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71960749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white"/>
                </a:solidFill>
              </a:rPr>
              <a:pPr/>
              <a:t>22/06/2015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4959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white"/>
                </a:solidFill>
              </a:rPr>
              <a:pPr/>
              <a:t>22/06/2015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5284647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22/06/2015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0900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white"/>
                </a:solidFill>
              </a:rPr>
              <a:pPr/>
              <a:t>22/06/2015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7808070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22/06/2015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84803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22/06/2015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9324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95A288C-2C74-4C46-95DE-CB446761CAF5}" type="datetimeFigureOut">
              <a:rPr lang="fr-FR" smtClean="0">
                <a:solidFill>
                  <a:prstClr val="white"/>
                </a:solidFill>
              </a:rPr>
              <a:pPr/>
              <a:t>22/06/2015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3AB9A62E-5681-4B13-98EB-2C1B18425FB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8" name="Forme libre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orme libre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riangle rect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Connecteur droit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8982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22/06/2015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347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22/06/2015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25582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22/06/2015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07373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iangle rect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17" name="Sous-titr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fr-FR" smtClean="0"/>
              <a:t>Modifiez le style des sous-titres du masque</a:t>
            </a:r>
            <a:endParaRPr kumimoji="0" lang="en-US"/>
          </a:p>
        </p:txBody>
      </p:sp>
      <p:grpSp>
        <p:nvGrpSpPr>
          <p:cNvPr id="2" name="Groupe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orme libre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orme libre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orme libre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2" name="Connecteur droit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Espace réservé de la date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95A288C-2C74-4C46-95DE-CB446761CAF5}" type="datetimeFigureOut">
              <a:rPr lang="fr-FR" smtClean="0"/>
              <a:pPr/>
              <a:t>22/06/2015</a:t>
            </a:fld>
            <a:endParaRPr lang="fr-FR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3AB9A62E-5681-4B13-98EB-2C1B18425FB9}" type="slidenum">
              <a:rPr lang="fr-FR" smtClean="0">
                <a:solidFill>
                  <a:srgbClr val="94C600"/>
                </a:solidFill>
              </a:rPr>
              <a:pPr/>
              <a:t>‹N°›</a:t>
            </a:fld>
            <a:endParaRPr lang="fr-FR">
              <a:solidFill>
                <a:srgbClr val="94C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23890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22/06/2015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2780229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white"/>
                </a:solidFill>
              </a:rPr>
              <a:pPr/>
              <a:t>22/06/2015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3110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white"/>
                </a:solidFill>
              </a:rPr>
              <a:pPr/>
              <a:t>22/06/2015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911098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22/06/2015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7271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white"/>
                </a:solidFill>
              </a:rPr>
              <a:pPr/>
              <a:t>22/06/2015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037898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22/06/2015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47630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22/06/2015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6797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95A288C-2C74-4C46-95DE-CB446761CAF5}" type="datetimeFigureOut">
              <a:rPr lang="fr-FR" smtClean="0">
                <a:solidFill>
                  <a:prstClr val="white"/>
                </a:solidFill>
              </a:rPr>
              <a:pPr/>
              <a:t>22/06/2015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3AB9A62E-5681-4B13-98EB-2C1B18425FB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8" name="Forme libre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orme libre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riangle rect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Connecteur droit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2835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iangle rect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17" name="Sous-titr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fr-FR" smtClean="0"/>
              <a:t>Modifiez le style des sous-titres du masque</a:t>
            </a:r>
            <a:endParaRPr kumimoji="0" lang="en-US"/>
          </a:p>
        </p:txBody>
      </p:sp>
      <p:grpSp>
        <p:nvGrpSpPr>
          <p:cNvPr id="2" name="Groupe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orme libre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orme libre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orme libre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2" name="Connecteur droit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Espace réservé de la date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95A288C-2C74-4C46-95DE-CB446761CAF5}" type="datetimeFigureOut">
              <a:rPr lang="fr-FR" smtClean="0"/>
              <a:pPr/>
              <a:t>22/06/2015</a:t>
            </a:fld>
            <a:endParaRPr lang="fr-FR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3AB9A62E-5681-4B13-98EB-2C1B18425FB9}" type="slidenum">
              <a:rPr lang="fr-FR" smtClean="0">
                <a:solidFill>
                  <a:srgbClr val="94C600"/>
                </a:solidFill>
              </a:rPr>
              <a:pPr/>
              <a:t>‹N°›</a:t>
            </a:fld>
            <a:endParaRPr lang="fr-FR">
              <a:solidFill>
                <a:srgbClr val="94C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31719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22/06/2015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47287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22/06/2015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48707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iangle rect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17" name="Sous-titr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fr-FR" smtClean="0"/>
              <a:t>Modifiez le style des sous-titres du masque</a:t>
            </a:r>
            <a:endParaRPr kumimoji="0" lang="en-US"/>
          </a:p>
        </p:txBody>
      </p:sp>
      <p:grpSp>
        <p:nvGrpSpPr>
          <p:cNvPr id="2" name="Groupe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orme libre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orme libre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orme libre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2" name="Connecteur droit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Espace réservé de la date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95A288C-2C74-4C46-95DE-CB446761CAF5}" type="datetimeFigureOut">
              <a:rPr lang="fr-FR" smtClean="0"/>
              <a:pPr/>
              <a:t>22/06/2015</a:t>
            </a:fld>
            <a:endParaRPr lang="fr-FR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3AB9A62E-5681-4B13-98EB-2C1B18425FB9}" type="slidenum">
              <a:rPr lang="fr-FR" smtClean="0">
                <a:solidFill>
                  <a:srgbClr val="94C600"/>
                </a:solidFill>
              </a:rPr>
              <a:pPr/>
              <a:t>‹N°›</a:t>
            </a:fld>
            <a:endParaRPr lang="fr-FR">
              <a:solidFill>
                <a:srgbClr val="94C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23890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22/06/2015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2780229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white"/>
                </a:solidFill>
              </a:rPr>
              <a:pPr/>
              <a:t>22/06/2015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3110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white"/>
                </a:solidFill>
              </a:rPr>
              <a:pPr/>
              <a:t>22/06/2015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911098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22/06/2015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7271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white"/>
                </a:solidFill>
              </a:rPr>
              <a:pPr/>
              <a:t>22/06/2015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037898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22/06/2015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47630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22/06/2015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6797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22/06/2015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50786230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95A288C-2C74-4C46-95DE-CB446761CAF5}" type="datetimeFigureOut">
              <a:rPr lang="fr-FR" smtClean="0">
                <a:solidFill>
                  <a:prstClr val="white"/>
                </a:solidFill>
              </a:rPr>
              <a:pPr/>
              <a:t>22/06/2015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3AB9A62E-5681-4B13-98EB-2C1B18425FB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8" name="Forme libre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orme libre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riangle rect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Connecteur droit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2835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22/06/2015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47287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22/06/2015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48707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iangle rect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17" name="Sous-titr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fr-FR" smtClean="0"/>
              <a:t>Modifiez le style des sous-titres du masque</a:t>
            </a:r>
            <a:endParaRPr kumimoji="0" lang="en-US"/>
          </a:p>
        </p:txBody>
      </p:sp>
      <p:grpSp>
        <p:nvGrpSpPr>
          <p:cNvPr id="2" name="Groupe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orme libre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orme libre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orme libre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2" name="Connecteur droit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Espace réservé de la date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95A288C-2C74-4C46-95DE-CB446761CAF5}" type="datetimeFigureOut">
              <a:rPr lang="fr-FR" smtClean="0"/>
              <a:pPr/>
              <a:t>22/06/2015</a:t>
            </a:fld>
            <a:endParaRPr lang="fr-FR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3AB9A62E-5681-4B13-98EB-2C1B18425FB9}" type="slidenum">
              <a:rPr lang="fr-FR" smtClean="0">
                <a:solidFill>
                  <a:srgbClr val="94C600"/>
                </a:solidFill>
              </a:rPr>
              <a:pPr/>
              <a:t>‹N°›</a:t>
            </a:fld>
            <a:endParaRPr lang="fr-FR">
              <a:solidFill>
                <a:srgbClr val="94C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23890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22/06/2015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2780229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white"/>
                </a:solidFill>
              </a:rPr>
              <a:pPr/>
              <a:t>22/06/2015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3110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white"/>
                </a:solidFill>
              </a:rPr>
              <a:pPr/>
              <a:t>22/06/2015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911098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22/06/2015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7271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white"/>
                </a:solidFill>
              </a:rPr>
              <a:pPr/>
              <a:t>22/06/2015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037898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22/06/2015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4763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white"/>
                </a:solidFill>
              </a:rPr>
              <a:pPr/>
              <a:t>22/06/2015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6509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22/06/2015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6797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95A288C-2C74-4C46-95DE-CB446761CAF5}" type="datetimeFigureOut">
              <a:rPr lang="fr-FR" smtClean="0">
                <a:solidFill>
                  <a:prstClr val="white"/>
                </a:solidFill>
              </a:rPr>
              <a:pPr/>
              <a:t>22/06/2015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3AB9A62E-5681-4B13-98EB-2C1B18425FB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8" name="Forme libre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orme libre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riangle rect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Connecteur droit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2835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22/06/2015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47287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22/06/2015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48707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iangle rect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17" name="Sous-titr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fr-FR" smtClean="0"/>
              <a:t>Modifiez le style des sous-titres du masque</a:t>
            </a:r>
            <a:endParaRPr kumimoji="0" lang="en-US"/>
          </a:p>
        </p:txBody>
      </p:sp>
      <p:grpSp>
        <p:nvGrpSpPr>
          <p:cNvPr id="2" name="Groupe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orme libre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orme libre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orme libre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2" name="Connecteur droit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Espace réservé de la date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95A288C-2C74-4C46-95DE-CB446761CAF5}" type="datetimeFigureOut">
              <a:rPr lang="fr-FR" smtClean="0"/>
              <a:pPr/>
              <a:t>22/06/2015</a:t>
            </a:fld>
            <a:endParaRPr lang="fr-FR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3AB9A62E-5681-4B13-98EB-2C1B18425FB9}" type="slidenum">
              <a:rPr lang="fr-FR" smtClean="0">
                <a:solidFill>
                  <a:srgbClr val="94C600"/>
                </a:solidFill>
              </a:rPr>
              <a:pPr/>
              <a:t>‹N°›</a:t>
            </a:fld>
            <a:endParaRPr lang="fr-FR">
              <a:solidFill>
                <a:srgbClr val="94C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23890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22/06/2015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2780229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white"/>
                </a:solidFill>
              </a:rPr>
              <a:pPr/>
              <a:t>22/06/2015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3110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white"/>
                </a:solidFill>
              </a:rPr>
              <a:pPr/>
              <a:t>22/06/2015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911098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22/06/2015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7271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white"/>
                </a:solidFill>
              </a:rPr>
              <a:pPr/>
              <a:t>22/06/2015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037898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white"/>
                </a:solidFill>
              </a:rPr>
              <a:pPr/>
              <a:t>22/06/2015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4553282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22/06/2015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47630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22/06/2015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6797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95A288C-2C74-4C46-95DE-CB446761CAF5}" type="datetimeFigureOut">
              <a:rPr lang="fr-FR" smtClean="0">
                <a:solidFill>
                  <a:prstClr val="white"/>
                </a:solidFill>
              </a:rPr>
              <a:pPr/>
              <a:t>22/06/2015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3AB9A62E-5681-4B13-98EB-2C1B18425FB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8" name="Forme libre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orme libre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riangle rect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Connecteur droit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2835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22/06/2015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47287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22/06/2015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48707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iangle rect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17" name="Sous-titr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fr-FR" smtClean="0"/>
              <a:t>Modifiez le style des sous-titres du masque</a:t>
            </a:r>
            <a:endParaRPr kumimoji="0" lang="en-US"/>
          </a:p>
        </p:txBody>
      </p:sp>
      <p:grpSp>
        <p:nvGrpSpPr>
          <p:cNvPr id="2" name="Groupe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orme libre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orme libre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orme libre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2" name="Connecteur droit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Espace réservé de la date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95A288C-2C74-4C46-95DE-CB446761CAF5}" type="datetimeFigureOut">
              <a:rPr lang="fr-FR" smtClean="0"/>
              <a:pPr/>
              <a:t>22/06/2015</a:t>
            </a:fld>
            <a:endParaRPr lang="fr-FR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3AB9A62E-5681-4B13-98EB-2C1B18425FB9}" type="slidenum">
              <a:rPr lang="fr-FR" smtClean="0">
                <a:solidFill>
                  <a:srgbClr val="94C600"/>
                </a:solidFill>
              </a:rPr>
              <a:pPr/>
              <a:t>‹N°›</a:t>
            </a:fld>
            <a:endParaRPr lang="fr-FR">
              <a:solidFill>
                <a:srgbClr val="94C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577439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22/06/2015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643514768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white"/>
                </a:solidFill>
              </a:rPr>
              <a:pPr/>
              <a:t>22/06/2015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0285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white"/>
                </a:solidFill>
              </a:rPr>
              <a:pPr/>
              <a:t>22/06/2015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3903634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22/06/2015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2158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22/06/2015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4395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white"/>
                </a:solidFill>
              </a:rPr>
              <a:pPr/>
              <a:t>22/06/2015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6750593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22/06/2015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62355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22/06/2015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3649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95A288C-2C74-4C46-95DE-CB446761CAF5}" type="datetimeFigureOut">
              <a:rPr lang="fr-FR" smtClean="0">
                <a:solidFill>
                  <a:prstClr val="white"/>
                </a:solidFill>
              </a:rPr>
              <a:pPr/>
              <a:t>22/06/2015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3AB9A62E-5681-4B13-98EB-2C1B18425FB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8" name="Forme libre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orme libre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riangle rect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Connecteur droit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502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22/06/2015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86865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22/06/2015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22616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iangle rect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17" name="Sous-titr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fr-FR" smtClean="0"/>
              <a:t>Modifiez le style des sous-titres du masque</a:t>
            </a:r>
            <a:endParaRPr kumimoji="0" lang="en-US"/>
          </a:p>
        </p:txBody>
      </p:sp>
      <p:grpSp>
        <p:nvGrpSpPr>
          <p:cNvPr id="2" name="Groupe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orme libre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orme libre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orme libre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2" name="Connecteur droit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Espace réservé de la date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95A288C-2C74-4C46-95DE-CB446761CAF5}" type="datetimeFigureOut">
              <a:rPr lang="fr-FR" smtClean="0"/>
              <a:pPr/>
              <a:t>22/06/2015</a:t>
            </a:fld>
            <a:endParaRPr lang="fr-FR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3AB9A62E-5681-4B13-98EB-2C1B18425FB9}" type="slidenum">
              <a:rPr lang="fr-FR" smtClean="0">
                <a:solidFill>
                  <a:srgbClr val="94C600"/>
                </a:solidFill>
              </a:rPr>
              <a:pPr/>
              <a:t>‹N°›</a:t>
            </a:fld>
            <a:endParaRPr lang="fr-FR">
              <a:solidFill>
                <a:srgbClr val="94C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74972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22/06/2015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81208313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white"/>
                </a:solidFill>
              </a:rPr>
              <a:pPr/>
              <a:t>22/06/2015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2293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white"/>
                </a:solidFill>
              </a:rPr>
              <a:pPr/>
              <a:t>22/06/2015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2024302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white"/>
                </a:solidFill>
              </a:rPr>
              <a:pPr/>
              <a:t>22/06/2015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3438294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22/06/2015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256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white"/>
                </a:solidFill>
              </a:rPr>
              <a:pPr/>
              <a:t>22/06/2015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5519342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22/06/2015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20242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22/06/2015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4448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95A288C-2C74-4C46-95DE-CB446761CAF5}" type="datetimeFigureOut">
              <a:rPr lang="fr-FR" smtClean="0">
                <a:solidFill>
                  <a:prstClr val="white"/>
                </a:solidFill>
              </a:rPr>
              <a:pPr/>
              <a:t>22/06/2015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3AB9A62E-5681-4B13-98EB-2C1B18425FB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8" name="Forme libre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orme libre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riangle rect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Connecteur droit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4235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22/06/2015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08717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22/06/2015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874842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iangle rect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17" name="Sous-titr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fr-FR" smtClean="0"/>
              <a:t>Modifiez le style des sous-titres du masque</a:t>
            </a:r>
            <a:endParaRPr kumimoji="0" lang="en-US"/>
          </a:p>
        </p:txBody>
      </p:sp>
      <p:grpSp>
        <p:nvGrpSpPr>
          <p:cNvPr id="2" name="Groupe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orme libre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orme libre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orme libre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2" name="Connecteur droit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Espace réservé de la date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95A288C-2C74-4C46-95DE-CB446761CAF5}" type="datetimeFigureOut">
              <a:rPr lang="fr-FR" smtClean="0"/>
              <a:pPr/>
              <a:t>22/06/2015</a:t>
            </a:fld>
            <a:endParaRPr lang="fr-FR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3AB9A62E-5681-4B13-98EB-2C1B18425FB9}" type="slidenum">
              <a:rPr lang="fr-FR" smtClean="0">
                <a:solidFill>
                  <a:srgbClr val="94C600"/>
                </a:solidFill>
              </a:rPr>
              <a:pPr/>
              <a:t>‹N°›</a:t>
            </a:fld>
            <a:endParaRPr lang="fr-FR">
              <a:solidFill>
                <a:srgbClr val="94C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745505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22/06/2015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413406462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white"/>
                </a:solidFill>
              </a:rPr>
              <a:pPr/>
              <a:t>22/06/2015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0656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22/06/2015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00215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white"/>
                </a:solidFill>
              </a:rPr>
              <a:pPr/>
              <a:t>22/06/2015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1076454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22/06/2015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8540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white"/>
                </a:solidFill>
              </a:rPr>
              <a:pPr/>
              <a:t>22/06/2015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0310921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22/06/2015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384633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22/06/2015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315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95A288C-2C74-4C46-95DE-CB446761CAF5}" type="datetimeFigureOut">
              <a:rPr lang="fr-FR" smtClean="0">
                <a:solidFill>
                  <a:prstClr val="white"/>
                </a:solidFill>
              </a:rPr>
              <a:pPr/>
              <a:t>22/06/2015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3AB9A62E-5681-4B13-98EB-2C1B18425FB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8" name="Forme libre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orme libre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riangle rect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Connecteur droit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1011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22/06/2015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023664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22/06/2015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128547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iangle rect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17" name="Sous-titr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fr-FR" smtClean="0"/>
              <a:t>Modifiez le style des sous-titres du masque</a:t>
            </a:r>
            <a:endParaRPr kumimoji="0" lang="en-US"/>
          </a:p>
        </p:txBody>
      </p:sp>
      <p:grpSp>
        <p:nvGrpSpPr>
          <p:cNvPr id="2" name="Groupe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orme libre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orme libre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orme libre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2" name="Connecteur droit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Espace réservé de la date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95A288C-2C74-4C46-95DE-CB446761CAF5}" type="datetimeFigureOut">
              <a:rPr lang="fr-FR" smtClean="0"/>
              <a:pPr/>
              <a:t>22/06/2015</a:t>
            </a:fld>
            <a:endParaRPr lang="fr-FR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3AB9A62E-5681-4B13-98EB-2C1B18425FB9}" type="slidenum">
              <a:rPr lang="fr-FR" smtClean="0">
                <a:solidFill>
                  <a:srgbClr val="94C600"/>
                </a:solidFill>
              </a:rPr>
              <a:pPr/>
              <a:t>‹N°›</a:t>
            </a:fld>
            <a:endParaRPr lang="fr-FR">
              <a:solidFill>
                <a:srgbClr val="94C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519430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22/06/2015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8710337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22/06/2015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579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white"/>
                </a:solidFill>
              </a:rPr>
              <a:pPr/>
              <a:t>22/06/2015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4997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white"/>
                </a:solidFill>
              </a:rPr>
              <a:pPr/>
              <a:t>22/06/2015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6540771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22/06/2015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5234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white"/>
                </a:solidFill>
              </a:rPr>
              <a:pPr/>
              <a:t>22/06/2015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5031875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22/06/2015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952709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22/06/2015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8683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95A288C-2C74-4C46-95DE-CB446761CAF5}" type="datetimeFigureOut">
              <a:rPr lang="fr-FR" smtClean="0">
                <a:solidFill>
                  <a:prstClr val="white"/>
                </a:solidFill>
              </a:rPr>
              <a:pPr/>
              <a:t>22/06/2015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3AB9A62E-5681-4B13-98EB-2C1B18425FB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8" name="Forme libre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orme libre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riangle rect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Connecteur droit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5209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22/06/2015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62228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22/06/2015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871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22/06/2015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3182724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95A288C-2C74-4C46-95DE-CB446761CAF5}" type="datetimeFigureOut">
              <a:rPr lang="fr-FR" smtClean="0">
                <a:solidFill>
                  <a:prstClr val="white"/>
                </a:solidFill>
              </a:rPr>
              <a:pPr/>
              <a:t>22/06/2015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3AB9A62E-5681-4B13-98EB-2C1B18425FB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8" name="Forme libre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orme libre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riangle rect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Connecteur droit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6419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22/06/2015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9629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22/06/2015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6351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iangle rect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17" name="Sous-titr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fr-FR" smtClean="0"/>
              <a:t>Modifiez le style des sous-titres du masque</a:t>
            </a:r>
            <a:endParaRPr kumimoji="0" lang="en-US"/>
          </a:p>
        </p:txBody>
      </p:sp>
      <p:grpSp>
        <p:nvGrpSpPr>
          <p:cNvPr id="2" name="Groupe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orme libre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orme libre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orme libre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2" name="Connecteur droit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Espace réservé de la date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95A288C-2C74-4C46-95DE-CB446761CAF5}" type="datetimeFigureOut">
              <a:rPr lang="fr-FR" smtClean="0"/>
              <a:pPr/>
              <a:t>22/06/2015</a:t>
            </a:fld>
            <a:endParaRPr lang="fr-FR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3AB9A62E-5681-4B13-98EB-2C1B18425FB9}" type="slidenum">
              <a:rPr lang="fr-FR" smtClean="0">
                <a:solidFill>
                  <a:srgbClr val="94C600"/>
                </a:solidFill>
              </a:rPr>
              <a:pPr/>
              <a:t>‹N°›</a:t>
            </a:fld>
            <a:endParaRPr lang="fr-FR">
              <a:solidFill>
                <a:srgbClr val="94C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2527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22/06/2015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6311545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white"/>
                </a:solidFill>
              </a:rPr>
              <a:pPr/>
              <a:t>22/06/2015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8691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white"/>
                </a:solidFill>
              </a:rPr>
              <a:pPr/>
              <a:t>22/06/2015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6126595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22/06/2015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4558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white"/>
                </a:solidFill>
              </a:rPr>
              <a:pPr/>
              <a:t>22/06/2015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1574369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22/06/2015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021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white"/>
                </a:solidFill>
              </a:rPr>
              <a:pPr/>
              <a:t>22/06/2015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1612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22/06/2015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7980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95A288C-2C74-4C46-95DE-CB446761CAF5}" type="datetimeFigureOut">
              <a:rPr lang="fr-FR" smtClean="0">
                <a:solidFill>
                  <a:prstClr val="white"/>
                </a:solidFill>
              </a:rPr>
              <a:pPr/>
              <a:t>22/06/2015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3AB9A62E-5681-4B13-98EB-2C1B18425FB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8" name="Forme libre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orme libre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riangle rect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Connecteur droit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0263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22/06/2015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1909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22/06/2015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7547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iangle rect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17" name="Sous-titr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fr-FR" smtClean="0"/>
              <a:t>Modifiez le style des sous-titres du masque</a:t>
            </a:r>
            <a:endParaRPr kumimoji="0" lang="en-US"/>
          </a:p>
        </p:txBody>
      </p:sp>
      <p:grpSp>
        <p:nvGrpSpPr>
          <p:cNvPr id="2" name="Groupe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orme libre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orme libre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orme libre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2" name="Connecteur droit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Espace réservé de la date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95A288C-2C74-4C46-95DE-CB446761CAF5}" type="datetimeFigureOut">
              <a:rPr lang="fr-FR" smtClean="0"/>
              <a:pPr/>
              <a:t>22/06/2015</a:t>
            </a:fld>
            <a:endParaRPr lang="fr-FR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3AB9A62E-5681-4B13-98EB-2C1B18425FB9}" type="slidenum">
              <a:rPr lang="fr-FR" smtClean="0">
                <a:solidFill>
                  <a:srgbClr val="94C600"/>
                </a:solidFill>
              </a:rPr>
              <a:pPr/>
              <a:t>‹N°›</a:t>
            </a:fld>
            <a:endParaRPr lang="fr-FR">
              <a:solidFill>
                <a:srgbClr val="94C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9712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22/06/2015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0944413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white"/>
                </a:solidFill>
              </a:rPr>
              <a:pPr/>
              <a:t>22/06/2015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0987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white"/>
                </a:solidFill>
              </a:rPr>
              <a:pPr/>
              <a:t>22/06/2015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983019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22/06/2015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7572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white"/>
                </a:solidFill>
              </a:rPr>
              <a:pPr/>
              <a:t>22/06/2015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7481931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white"/>
                </a:solidFill>
              </a:rPr>
              <a:pPr/>
              <a:t>22/06/2015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4907720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22/06/2015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5599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22/06/2015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3383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95A288C-2C74-4C46-95DE-CB446761CAF5}" type="datetimeFigureOut">
              <a:rPr lang="fr-FR" smtClean="0">
                <a:solidFill>
                  <a:prstClr val="white"/>
                </a:solidFill>
              </a:rPr>
              <a:pPr/>
              <a:t>22/06/2015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3AB9A62E-5681-4B13-98EB-2C1B18425FB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8" name="Forme libre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orme libre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riangle rect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Connecteur droit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0948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22/06/2015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6855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22/06/2015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0355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iangle rect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17" name="Sous-titr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fr-FR" smtClean="0"/>
              <a:t>Modifiez le style des sous-titres du masque</a:t>
            </a:r>
            <a:endParaRPr kumimoji="0" lang="en-US"/>
          </a:p>
        </p:txBody>
      </p:sp>
      <p:grpSp>
        <p:nvGrpSpPr>
          <p:cNvPr id="2" name="Groupe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orme libre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orme libre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orme libre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2" name="Connecteur droit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Espace réservé de la date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95A288C-2C74-4C46-95DE-CB446761CAF5}" type="datetimeFigureOut">
              <a:rPr lang="fr-FR" smtClean="0"/>
              <a:pPr/>
              <a:t>22/06/2015</a:t>
            </a:fld>
            <a:endParaRPr lang="fr-FR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3AB9A62E-5681-4B13-98EB-2C1B18425FB9}" type="slidenum">
              <a:rPr lang="fr-FR" smtClean="0">
                <a:solidFill>
                  <a:srgbClr val="94C600"/>
                </a:solidFill>
              </a:rPr>
              <a:pPr/>
              <a:t>‹N°›</a:t>
            </a:fld>
            <a:endParaRPr lang="fr-FR">
              <a:solidFill>
                <a:srgbClr val="94C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6679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22/06/2015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25351619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white"/>
                </a:solidFill>
              </a:rPr>
              <a:pPr/>
              <a:t>22/06/2015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5618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white"/>
                </a:solidFill>
              </a:rPr>
              <a:pPr/>
              <a:t>22/06/2015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1455023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22/06/2015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636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22/06/2015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3563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white"/>
                </a:solidFill>
              </a:rPr>
              <a:pPr/>
              <a:t>22/06/2015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4860185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22/06/2015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31179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22/06/2015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5523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95A288C-2C74-4C46-95DE-CB446761CAF5}" type="datetimeFigureOut">
              <a:rPr lang="fr-FR" smtClean="0">
                <a:solidFill>
                  <a:prstClr val="white"/>
                </a:solidFill>
              </a:rPr>
              <a:pPr/>
              <a:t>22/06/2015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3AB9A62E-5681-4B13-98EB-2C1B18425FB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8" name="Forme libre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orme libre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riangle rect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Connecteur droit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746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22/06/2015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45994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22/06/2015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25937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iangle rect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17" name="Sous-titr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fr-FR" smtClean="0"/>
              <a:t>Modifiez le style des sous-titres du masque</a:t>
            </a:r>
            <a:endParaRPr kumimoji="0" lang="en-US"/>
          </a:p>
        </p:txBody>
      </p:sp>
      <p:grpSp>
        <p:nvGrpSpPr>
          <p:cNvPr id="2" name="Groupe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orme libre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orme libre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orme libre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2" name="Connecteur droit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Espace réservé de la date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95A288C-2C74-4C46-95DE-CB446761CAF5}" type="datetimeFigureOut">
              <a:rPr lang="fr-FR" smtClean="0"/>
              <a:pPr/>
              <a:t>22/06/2015</a:t>
            </a:fld>
            <a:endParaRPr lang="fr-FR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3AB9A62E-5681-4B13-98EB-2C1B18425FB9}" type="slidenum">
              <a:rPr lang="fr-FR" smtClean="0">
                <a:solidFill>
                  <a:srgbClr val="94C600"/>
                </a:solidFill>
              </a:rPr>
              <a:pPr/>
              <a:t>‹N°›</a:t>
            </a:fld>
            <a:endParaRPr lang="fr-FR">
              <a:solidFill>
                <a:srgbClr val="94C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74957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22/06/2015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94015008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white"/>
                </a:solidFill>
              </a:rPr>
              <a:pPr/>
              <a:t>22/06/2015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8912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white"/>
                </a:solidFill>
              </a:rPr>
              <a:pPr/>
              <a:t>22/06/2015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2289508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white"/>
                </a:solidFill>
              </a:rPr>
              <a:pPr/>
              <a:t>22/06/2015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2706838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22/06/2015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1609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white"/>
                </a:solidFill>
              </a:rPr>
              <a:pPr/>
              <a:t>22/06/2015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1870977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22/06/2015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6204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22/06/2015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4347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95A288C-2C74-4C46-95DE-CB446761CAF5}" type="datetimeFigureOut">
              <a:rPr lang="fr-FR" smtClean="0">
                <a:solidFill>
                  <a:prstClr val="white"/>
                </a:solidFill>
              </a:rPr>
              <a:pPr/>
              <a:t>22/06/2015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3AB9A62E-5681-4B13-98EB-2C1B18425FB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8" name="Forme libre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orme libre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riangle rect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Connecteur droit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2804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22/06/2015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6813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22/06/2015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65766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iangle rect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17" name="Sous-titr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fr-FR" smtClean="0"/>
              <a:t>Modifiez le style des sous-titres du masque</a:t>
            </a:r>
            <a:endParaRPr kumimoji="0" lang="en-US"/>
          </a:p>
        </p:txBody>
      </p:sp>
      <p:grpSp>
        <p:nvGrpSpPr>
          <p:cNvPr id="2" name="Groupe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orme libre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orme libre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orme libre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2" name="Connecteur droit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Espace réservé de la date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95A288C-2C74-4C46-95DE-CB446761CAF5}" type="datetimeFigureOut">
              <a:rPr lang="fr-FR" smtClean="0"/>
              <a:pPr/>
              <a:t>22/06/2015</a:t>
            </a:fld>
            <a:endParaRPr lang="fr-FR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3AB9A62E-5681-4B13-98EB-2C1B18425FB9}" type="slidenum">
              <a:rPr lang="fr-FR" smtClean="0">
                <a:solidFill>
                  <a:srgbClr val="94C600"/>
                </a:solidFill>
              </a:rPr>
              <a:pPr/>
              <a:t>‹N°›</a:t>
            </a:fld>
            <a:endParaRPr lang="fr-FR">
              <a:solidFill>
                <a:srgbClr val="94C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1976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22/06/2015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75975464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white"/>
                </a:solidFill>
              </a:rPr>
              <a:pPr/>
              <a:t>22/06/2015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7574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22/06/2015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71428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white"/>
                </a:solidFill>
              </a:rPr>
              <a:pPr/>
              <a:t>22/06/2015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5179305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22/06/2015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876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white"/>
                </a:solidFill>
              </a:rPr>
              <a:pPr/>
              <a:t>22/06/2015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0413232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22/06/2015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4906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22/06/2015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160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95A288C-2C74-4C46-95DE-CB446761CAF5}" type="datetimeFigureOut">
              <a:rPr lang="fr-FR" smtClean="0">
                <a:solidFill>
                  <a:prstClr val="white"/>
                </a:solidFill>
              </a:rPr>
              <a:pPr/>
              <a:t>22/06/2015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3AB9A62E-5681-4B13-98EB-2C1B18425FB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8" name="Forme libre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orme libre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riangle rect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Connecteur droit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1575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22/06/2015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09618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22/06/2015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1569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iangle rect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17" name="Sous-titr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fr-FR" smtClean="0"/>
              <a:t>Modifiez le style des sous-titres du masque</a:t>
            </a:r>
            <a:endParaRPr kumimoji="0" lang="en-US"/>
          </a:p>
        </p:txBody>
      </p:sp>
      <p:grpSp>
        <p:nvGrpSpPr>
          <p:cNvPr id="2" name="Groupe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orme libre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orme libre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orme libre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2" name="Connecteur droit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Espace réservé de la date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95A288C-2C74-4C46-95DE-CB446761CAF5}" type="datetimeFigureOut">
              <a:rPr lang="fr-FR" smtClean="0"/>
              <a:pPr/>
              <a:t>22/06/2015</a:t>
            </a:fld>
            <a:endParaRPr lang="fr-FR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3AB9A62E-5681-4B13-98EB-2C1B18425FB9}" type="slidenum">
              <a:rPr lang="fr-FR" smtClean="0">
                <a:solidFill>
                  <a:srgbClr val="94C600"/>
                </a:solidFill>
              </a:rPr>
              <a:pPr/>
              <a:t>‹N°›</a:t>
            </a:fld>
            <a:endParaRPr lang="fr-FR">
              <a:solidFill>
                <a:srgbClr val="94C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61178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22/06/2015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6183178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22/06/2015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5563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white"/>
                </a:solidFill>
              </a:rPr>
              <a:pPr/>
              <a:t>22/06/2015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8206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white"/>
                </a:solidFill>
              </a:rPr>
              <a:pPr/>
              <a:t>22/06/2015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6210818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22/06/2015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7187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white"/>
                </a:solidFill>
              </a:rPr>
              <a:pPr/>
              <a:t>22/06/2015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2493820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22/06/2015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93611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22/06/2015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6965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95A288C-2C74-4C46-95DE-CB446761CAF5}" type="datetimeFigureOut">
              <a:rPr lang="fr-FR" smtClean="0">
                <a:solidFill>
                  <a:prstClr val="white"/>
                </a:solidFill>
              </a:rPr>
              <a:pPr/>
              <a:t>22/06/2015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3AB9A62E-5681-4B13-98EB-2C1B18425FB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8" name="Forme libre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orme libre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riangle rect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Connecteur droit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7373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22/06/2015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05734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22/06/2015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77365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iangle rect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17" name="Sous-titr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fr-FR" smtClean="0"/>
              <a:t>Modifiez le style des sous-titres du masque</a:t>
            </a:r>
            <a:endParaRPr kumimoji="0" lang="en-US"/>
          </a:p>
        </p:txBody>
      </p:sp>
      <p:grpSp>
        <p:nvGrpSpPr>
          <p:cNvPr id="2" name="Groupe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orme libre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orme libre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orme libre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2" name="Connecteur droit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Espace réservé de la date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95A288C-2C74-4C46-95DE-CB446761CAF5}" type="datetimeFigureOut">
              <a:rPr lang="fr-FR" smtClean="0"/>
              <a:pPr/>
              <a:t>22/06/2015</a:t>
            </a:fld>
            <a:endParaRPr lang="fr-FR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3AB9A62E-5681-4B13-98EB-2C1B18425FB9}" type="slidenum">
              <a:rPr lang="fr-FR" smtClean="0">
                <a:solidFill>
                  <a:srgbClr val="94C600"/>
                </a:solidFill>
              </a:rPr>
              <a:pPr/>
              <a:t>‹N°›</a:t>
            </a:fld>
            <a:endParaRPr lang="fr-FR">
              <a:solidFill>
                <a:srgbClr val="94C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963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95A288C-2C74-4C46-95DE-CB446761CAF5}" type="datetimeFigureOut">
              <a:rPr lang="fr-FR" smtClean="0">
                <a:solidFill>
                  <a:prstClr val="white"/>
                </a:solidFill>
              </a:rPr>
              <a:pPr/>
              <a:t>22/06/2015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3AB9A62E-5681-4B13-98EB-2C1B18425FB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8" name="Forme libre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orme libre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riangle rect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Connecteur droit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3854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22/06/2015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65675427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white"/>
                </a:solidFill>
              </a:rPr>
              <a:pPr/>
              <a:t>22/06/2015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0173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white"/>
                </a:solidFill>
              </a:rPr>
              <a:pPr/>
              <a:t>22/06/2015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6585778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22/06/2015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5246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white"/>
                </a:solidFill>
              </a:rPr>
              <a:pPr/>
              <a:t>22/06/2015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1522951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22/06/2015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91704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22/06/2015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9521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95A288C-2C74-4C46-95DE-CB446761CAF5}" type="datetimeFigureOut">
              <a:rPr lang="fr-FR" smtClean="0">
                <a:solidFill>
                  <a:prstClr val="white"/>
                </a:solidFill>
              </a:rPr>
              <a:pPr/>
              <a:t>22/06/2015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3AB9A62E-5681-4B13-98EB-2C1B18425FB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8" name="Forme libre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orme libre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riangle rect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Connecteur droit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1873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22/06/2015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87960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22/06/2015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010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e libre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orme libre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Triangle rect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Connecteur droit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22/06/2015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22" name="Espace réservé du pied de page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398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e libre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orme libre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Triangle rect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Connecteur droit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22/06/2015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22" name="Espace réservé du pied de page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110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e libre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orme libre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Triangle rect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Connecteur droit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22/06/2015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22" name="Espace réservé du pied de page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211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e libre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orme libre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Triangle rect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Connecteur droit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22/06/2015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22" name="Espace réservé du pied de page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211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e libre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orme libre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Triangle rect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Connecteur droit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22/06/2015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22" name="Espace réservé du pied de page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211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e libre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orme libre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Triangle rect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Connecteur droit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22/06/2015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22" name="Espace réservé du pied de page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211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e libre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orme libre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Triangle rect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Connecteur droit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22/06/2015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22" name="Espace réservé du pied de page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980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e libre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orme libre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Triangle rect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Connecteur droit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22/06/2015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22" name="Espace réservé du pied de page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865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e libre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orme libre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Triangle rect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Connecteur droit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22/06/2015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22" name="Espace réservé du pied de page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719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e libre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orme libre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Triangle rect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Connecteur droit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22/06/2015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22" name="Espace réservé du pied de page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997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e libre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orme libre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Triangle rect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Connecteur droit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22/06/2015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22" name="Espace réservé du pied de page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291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e libre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orme libre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Triangle rect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Connecteur droit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22/06/2015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22" name="Espace réservé du pied de page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899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e libre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orme libre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Triangle rect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Connecteur droit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22/06/2015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22" name="Espace réservé du pied de page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524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e libre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orme libre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Triangle rect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Connecteur droit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22/06/2015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22" name="Espace réservé du pied de page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673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e libre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orme libre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Triangle rect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Connecteur droit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22/06/2015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22" name="Espace réservé du pied de page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420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e libre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orme libre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Triangle rect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Connecteur droit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22/06/2015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22" name="Espace réservé du pied de page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568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e libre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orme libre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Triangle rect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Connecteur droit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22/06/2015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22" name="Espace réservé du pied de page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656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e libre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orme libre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Triangle rect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Connecteur droit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22/06/2015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22" name="Espace réservé du pied de page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136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g"/><Relationship Id="rId9" Type="http://schemas.openxmlformats.org/officeDocument/2006/relationships/image" Target="../media/image9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67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6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67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49.jp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4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62.jpg"/><Relationship Id="rId5" Type="http://schemas.openxmlformats.org/officeDocument/2006/relationships/image" Target="../media/image61.jpeg"/><Relationship Id="rId4" Type="http://schemas.openxmlformats.org/officeDocument/2006/relationships/image" Target="../media/image60.jpeg"/><Relationship Id="rId9" Type="http://schemas.openxmlformats.org/officeDocument/2006/relationships/image" Target="../media/image65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4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12.xml"/><Relationship Id="rId5" Type="http://schemas.openxmlformats.org/officeDocument/2006/relationships/image" Target="../media/image69.jpeg"/><Relationship Id="rId4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23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45.xml"/><Relationship Id="rId6" Type="http://schemas.openxmlformats.org/officeDocument/2006/relationships/image" Target="../media/image32.JPG"/><Relationship Id="rId5" Type="http://schemas.openxmlformats.org/officeDocument/2006/relationships/image" Target="../media/image76.PN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54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34.xml"/><Relationship Id="rId6" Type="http://schemas.openxmlformats.org/officeDocument/2006/relationships/image" Target="../media/image81.jpg"/><Relationship Id="rId5" Type="http://schemas.openxmlformats.org/officeDocument/2006/relationships/image" Target="../media/image80.jpg"/><Relationship Id="rId4" Type="http://schemas.openxmlformats.org/officeDocument/2006/relationships/image" Target="../media/image79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259632" y="2204864"/>
            <a:ext cx="6696744" cy="1015430"/>
          </a:xfrm>
          <a:prstGeom prst="rect">
            <a:avLst/>
          </a:prstGeom>
          <a:noFill/>
        </p:spPr>
        <p:txBody>
          <a:bodyPr wrap="square" lIns="91440" tIns="45720" rIns="91440" bIns="4572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000" b="1" i="0" u="none" strike="noStrike" kern="0" cap="none" spc="0" normalizeH="0" baseline="0" noProof="0" dirty="0">
              <a:ln w="31550" cmpd="sng">
                <a:gradFill>
                  <a:gsLst>
                    <a:gs pos="25000">
                      <a:srgbClr val="4F81BD">
                        <a:shade val="25000"/>
                        <a:satMod val="190000"/>
                      </a:srgbClr>
                    </a:gs>
                    <a:gs pos="80000">
                      <a:srgbClr val="4F81BD">
                        <a:tint val="75000"/>
                        <a:satMod val="19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05244" y="2297460"/>
            <a:ext cx="5333511" cy="166199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0" cap="none" spc="0" normalizeH="0" baseline="0" noProof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/>
                <a:ea typeface="+mn-ea"/>
                <a:cs typeface="+mn-cs"/>
              </a:rPr>
              <a:t>Vendredi 5 juin</a:t>
            </a:r>
            <a:endParaRPr kumimoji="0" lang="fr-FR" sz="4800" b="1" i="0" u="none" strike="noStrike" kern="0" cap="none" spc="0" normalizeH="0" baseline="0" noProof="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400" b="1" i="0" u="none" strike="noStrike" kern="0" cap="none" spc="0" normalizeH="0" baseline="0" noProof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/>
                <a:ea typeface="+mn-ea"/>
                <a:cs typeface="+mn-cs"/>
              </a:rPr>
              <a:t>De </a:t>
            </a:r>
            <a:r>
              <a:rPr kumimoji="0" lang="fr-FR" sz="5400" b="1" i="0" u="none" strike="noStrike" kern="0" cap="none" spc="0" normalizeH="0" baseline="0" noProof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/>
                <a:ea typeface="+mn-ea"/>
                <a:cs typeface="+mn-cs"/>
              </a:rPr>
              <a:t>13h30 </a:t>
            </a:r>
            <a:r>
              <a:rPr kumimoji="0" lang="fr-FR" sz="5400" b="1" i="0" u="none" strike="noStrike" kern="0" cap="none" spc="0" normalizeH="0" baseline="0" noProof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/>
                <a:ea typeface="+mn-ea"/>
                <a:cs typeface="+mn-cs"/>
              </a:rPr>
              <a:t>à </a:t>
            </a:r>
            <a:r>
              <a:rPr kumimoji="0" lang="fr-FR" sz="5400" b="1" i="0" u="none" strike="noStrike" kern="0" cap="none" spc="0" normalizeH="0" baseline="0" noProof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/>
                <a:ea typeface="+mn-ea"/>
                <a:cs typeface="+mn-cs"/>
              </a:rPr>
              <a:t>14h45</a:t>
            </a:r>
            <a:endParaRPr kumimoji="0" lang="fr-FR" sz="5400" b="1" i="0" u="none" strike="noStrike" kern="0" cap="none" spc="0" normalizeH="0" baseline="0" noProof="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8" name="Tableau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1501630"/>
              </p:ext>
            </p:extLst>
          </p:nvPr>
        </p:nvGraphicFramePr>
        <p:xfrm>
          <a:off x="683567" y="4253416"/>
          <a:ext cx="7848873" cy="2405343"/>
        </p:xfrm>
        <a:graphic>
          <a:graphicData uri="http://schemas.openxmlformats.org/drawingml/2006/table">
            <a:tbl>
              <a:tblPr/>
              <a:tblGrid>
                <a:gridCol w="4466902"/>
                <a:gridCol w="3381971"/>
              </a:tblGrid>
              <a:tr h="327712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105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</a:rPr>
                        <a:t>  </a:t>
                      </a:r>
                      <a:r>
                        <a:rPr lang="fr-FR" sz="12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</a:rPr>
                        <a:t>Nous attirons votre attention sur l’importance de votre présence en nombre à l’assemblée générale du </a:t>
                      </a:r>
                      <a:r>
                        <a:rPr lang="fr-FR" sz="1200" b="1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</a:rPr>
                        <a:t>vendredi 5 qui </a:t>
                      </a:r>
                      <a:r>
                        <a:rPr lang="fr-FR" sz="12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</a:rPr>
                        <a:t>aura lieu après </a:t>
                      </a:r>
                    </a:p>
                  </a:txBody>
                  <a:tcPr marL="9282" marR="9282" marT="92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03238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1200" b="1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</a:rPr>
                        <a:t>Le </a:t>
                      </a:r>
                      <a:r>
                        <a:rPr lang="fr-FR" sz="12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</a:rPr>
                        <a:t>déjeuner. L'ordre du jour  vous concerne puisque nous devrons traiter les points suivants</a:t>
                      </a:r>
                      <a:r>
                        <a:rPr lang="fr-FR" sz="1200" b="1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</a:rPr>
                        <a:t>:</a:t>
                      </a:r>
                    </a:p>
                  </a:txBody>
                  <a:tcPr marL="9282" marR="9282" marT="92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1030949">
                <a:tc gridSpan="2">
                  <a:txBody>
                    <a:bodyPr/>
                    <a:lstStyle/>
                    <a:p>
                      <a:pPr marL="285750" indent="-285750" algn="ctr" fontAlgn="b">
                        <a:buFont typeface="Wingdings" pitchFamily="2" charset="2"/>
                        <a:buChar char="v"/>
                      </a:pPr>
                      <a:r>
                        <a:rPr lang="fr-FR" sz="1200" b="1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</a:rPr>
                        <a:t>Le </a:t>
                      </a:r>
                      <a:r>
                        <a:rPr lang="fr-FR" sz="12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</a:rPr>
                        <a:t>bilan de l'année </a:t>
                      </a:r>
                      <a:r>
                        <a:rPr lang="fr-FR" sz="1200" b="1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</a:rPr>
                        <a:t>2014 et 2015(sportif)</a:t>
                      </a:r>
                      <a:endParaRPr lang="fr-FR" sz="12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/>
                      </a:endParaRPr>
                    </a:p>
                    <a:p>
                      <a:pPr marL="285750" indent="-285750" algn="ctr" fontAlgn="b">
                        <a:buFont typeface="Wingdings" pitchFamily="2" charset="2"/>
                        <a:buChar char="v"/>
                      </a:pPr>
                      <a:r>
                        <a:rPr lang="fr-FR" sz="1200" b="1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</a:rPr>
                        <a:t>Les</a:t>
                      </a:r>
                      <a:r>
                        <a:rPr lang="fr-FR" sz="1200" b="1" i="0" u="none" strike="noStrike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</a:rPr>
                        <a:t> récompenses aux qualifiés académiques</a:t>
                      </a:r>
                    </a:p>
                    <a:p>
                      <a:pPr marL="285750" indent="-285750" algn="ctr" fontAlgn="b">
                        <a:buFont typeface="Wingdings" pitchFamily="2" charset="2"/>
                        <a:buChar char="v"/>
                      </a:pPr>
                      <a:r>
                        <a:rPr lang="fr-FR" sz="1200" b="1" i="0" u="none" strike="noStrike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</a:rPr>
                        <a:t>Les récompenses  de la meilleure participation</a:t>
                      </a:r>
                    </a:p>
                    <a:p>
                      <a:pPr marL="285750" indent="-285750" algn="ctr" fontAlgn="b">
                        <a:buFont typeface="Wingdings" pitchFamily="2" charset="2"/>
                        <a:buChar char="v"/>
                      </a:pPr>
                      <a:r>
                        <a:rPr lang="fr-FR" sz="1200" b="1" i="0" u="none" strike="noStrike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</a:rPr>
                        <a:t>Les Récompenses du meilleur sportif polyvalent</a:t>
                      </a:r>
                    </a:p>
                    <a:p>
                      <a:pPr marL="285750" indent="-285750" algn="ctr" fontAlgn="b">
                        <a:buFont typeface="Wingdings" pitchFamily="2" charset="2"/>
                        <a:buChar char="v"/>
                      </a:pPr>
                      <a:r>
                        <a:rPr lang="fr-FR" sz="1200" b="1" i="0" u="none" strike="noStrike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</a:rPr>
                        <a:t>Les remerciements aux personnes qui nous ont soutenus</a:t>
                      </a:r>
                      <a:endParaRPr lang="fr-FR" sz="1200" b="1" i="0" u="none" strike="noStrike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282" marR="9282" marT="92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232038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                                      </a:t>
                      </a:r>
                      <a:r>
                        <a:rPr lang="fr-F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82" marR="9282" marT="92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82" marR="9282" marT="92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2038">
                <a:tc gridSpan="2">
                  <a:txBody>
                    <a:bodyPr/>
                    <a:lstStyle/>
                    <a:p>
                      <a:pPr algn="l" fontAlgn="b"/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82" marR="9282" marT="92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232038"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                                       </a:t>
                      </a:r>
                    </a:p>
                  </a:txBody>
                  <a:tcPr marL="9282" marR="9282" marT="92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76" y="199005"/>
            <a:ext cx="1368152" cy="2057701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439" y="285138"/>
            <a:ext cx="2375148" cy="178136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244" y="467406"/>
            <a:ext cx="2378724" cy="158434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509342"/>
            <a:ext cx="2000628" cy="1500471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055815"/>
            <a:ext cx="2267744" cy="1700808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01" y="2705336"/>
            <a:ext cx="1868760" cy="140157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500" y="2521147"/>
            <a:ext cx="1864392" cy="1398294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577" y="4941168"/>
            <a:ext cx="2276872" cy="170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963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4230616" cy="3172962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383" y="337266"/>
            <a:ext cx="4128459" cy="309634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676722"/>
            <a:ext cx="4564360" cy="301493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255" y="3533227"/>
            <a:ext cx="4211233" cy="315842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 rot="5400000">
            <a:off x="7202706" y="2879612"/>
            <a:ext cx="2643673" cy="110799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r-FR" sz="6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Kayak</a:t>
            </a:r>
            <a:endParaRPr lang="fr-FR" sz="6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7745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755" y="-83089"/>
            <a:ext cx="3487245" cy="261543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5" y="-338124"/>
            <a:ext cx="3530411" cy="263691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23728" y="116632"/>
            <a:ext cx="4453463" cy="110799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r-FR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ESCALADE</a:t>
            </a:r>
            <a:endParaRPr lang="fr-FR" sz="6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5" y="4781651"/>
            <a:ext cx="3179846" cy="238488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626" y="4808157"/>
            <a:ext cx="3024336" cy="2268252"/>
          </a:xfrm>
          <a:prstGeom prst="rect">
            <a:avLst/>
          </a:prstGeom>
        </p:spPr>
      </p:pic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5" y="2298788"/>
            <a:ext cx="9050879" cy="2654256"/>
          </a:xfr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1" y="4946670"/>
            <a:ext cx="1792771" cy="1991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32974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436588" y="116632"/>
            <a:ext cx="1827744" cy="110799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r-FR" sz="6600" b="1" spc="50" dirty="0" smtClean="0">
                <a:ln w="11430"/>
                <a:gradFill>
                  <a:gsLst>
                    <a:gs pos="25000">
                      <a:srgbClr val="DA1F28">
                        <a:satMod val="155000"/>
                      </a:srgbClr>
                    </a:gs>
                    <a:gs pos="100000">
                      <a:srgbClr val="DA1F28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VTT</a:t>
            </a:r>
            <a:endParaRPr lang="fr-FR" sz="6600" b="1" spc="50" dirty="0">
              <a:ln w="11430"/>
              <a:gradFill>
                <a:gsLst>
                  <a:gs pos="25000">
                    <a:srgbClr val="DA1F28">
                      <a:satMod val="155000"/>
                    </a:srgbClr>
                  </a:gs>
                  <a:gs pos="100000">
                    <a:srgbClr val="DA1F28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" name="Espace réservé du contenu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62"/>
            <a:ext cx="3127840" cy="2555942"/>
          </a:xfr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803" y="4230789"/>
            <a:ext cx="4823645" cy="2627211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900" y="8962"/>
            <a:ext cx="3552825" cy="3133725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5562"/>
            <a:ext cx="3491880" cy="3075175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243" y="2204863"/>
            <a:ext cx="4836592" cy="22795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7719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67544" y="1844824"/>
            <a:ext cx="8229600" cy="4525963"/>
          </a:xfrm>
        </p:spPr>
        <p:txBody>
          <a:bodyPr>
            <a:normAutofit/>
          </a:bodyPr>
          <a:lstStyle/>
          <a:p>
            <a:pPr marL="109728" indent="0" algn="ctr">
              <a:buNone/>
            </a:pPr>
            <a:r>
              <a:rPr lang="fr-FR" sz="6600" dirty="0" smtClean="0"/>
              <a:t>Les équipes départementales</a:t>
            </a:r>
            <a:endParaRPr lang="fr-FR" sz="6600" dirty="0"/>
          </a:p>
        </p:txBody>
      </p:sp>
    </p:spTree>
    <p:extLst>
      <p:ext uri="{BB962C8B-B14F-4D97-AF65-F5344CB8AC3E}">
        <p14:creationId xmlns:p14="http://schemas.microsoft.com/office/powerpoint/2010/main" val="2564746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du contenu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052736"/>
            <a:ext cx="4320480" cy="3240360"/>
          </a:xfr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384" y="3253613"/>
            <a:ext cx="4671616" cy="350371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207400" y="260648"/>
            <a:ext cx="6963766" cy="7232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r-FR" sz="41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+mj-ea"/>
                <a:cs typeface="+mj-cs"/>
              </a:rPr>
              <a:t>Futsal </a:t>
            </a:r>
            <a:r>
              <a:rPr lang="fr-FR" sz="41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+mj-ea"/>
                <a:cs typeface="+mj-cs"/>
              </a:rPr>
              <a:t>et Foot à 7 garçons</a:t>
            </a:r>
            <a:endParaRPr lang="fr-FR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211234"/>
            <a:ext cx="4636120" cy="1857373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7" y="4581128"/>
            <a:ext cx="4341269" cy="198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837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978455" y="188640"/>
            <a:ext cx="3187091" cy="76944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/>
            <a:r>
              <a:rPr lang="fr-FR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Badminton</a:t>
            </a:r>
            <a:endParaRPr lang="fr-FR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60576"/>
            <a:ext cx="2731815" cy="25034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04" y="3861048"/>
            <a:ext cx="5574501" cy="27273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367" y="4205296"/>
            <a:ext cx="2912673" cy="20388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833" y="1122522"/>
            <a:ext cx="5801068" cy="23790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2277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35255" y="116632"/>
            <a:ext cx="6585457" cy="92333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r-FR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Hand-Ball Garçons</a:t>
            </a:r>
            <a:endParaRPr lang="fr-FR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196752"/>
            <a:ext cx="6208982" cy="30043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304286"/>
            <a:ext cx="3960440" cy="24881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4306969"/>
            <a:ext cx="4401246" cy="24881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0619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04664"/>
            <a:ext cx="8256918" cy="6192688"/>
          </a:xfrm>
        </p:spPr>
      </p:pic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2987824" y="188640"/>
            <a:ext cx="3106941" cy="92333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r-FR" sz="54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Escalade</a:t>
            </a:r>
            <a:endParaRPr lang="fr-FR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09120"/>
            <a:ext cx="3131840" cy="23488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349947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19494" y="260648"/>
            <a:ext cx="2929007" cy="92333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r-FR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Plein air</a:t>
            </a:r>
            <a:endParaRPr lang="fr-FR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260648"/>
            <a:ext cx="3095328" cy="232149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554" y="4805772"/>
            <a:ext cx="2736304" cy="2052228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9398"/>
            <a:ext cx="2903307" cy="217748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633" y="26846"/>
            <a:ext cx="2872027" cy="2555298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761" y="2204864"/>
            <a:ext cx="4070475" cy="3052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780928"/>
            <a:ext cx="2247576" cy="1685682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2674507"/>
            <a:ext cx="2208935" cy="1994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628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3946443"/>
          </a:xfrm>
        </p:spPr>
        <p:txBody>
          <a:bodyPr>
            <a:normAutofit/>
          </a:bodyPr>
          <a:lstStyle/>
          <a:p>
            <a:pPr marL="109728" indent="0" algn="ctr">
              <a:buNone/>
            </a:pPr>
            <a:r>
              <a:rPr lang="fr-FR" sz="6600" dirty="0" smtClean="0"/>
              <a:t>Les équipes et individuels académiques</a:t>
            </a:r>
            <a:endParaRPr lang="fr-FR" sz="6600" dirty="0"/>
          </a:p>
        </p:txBody>
      </p:sp>
    </p:spTree>
    <p:extLst>
      <p:ext uri="{BB962C8B-B14F-4D97-AF65-F5344CB8AC3E}">
        <p14:creationId xmlns:p14="http://schemas.microsoft.com/office/powerpoint/2010/main" val="1974593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2296508"/>
              </p:ext>
            </p:extLst>
          </p:nvPr>
        </p:nvGraphicFramePr>
        <p:xfrm>
          <a:off x="1172633" y="980728"/>
          <a:ext cx="6946028" cy="1146125"/>
        </p:xfrm>
        <a:graphic>
          <a:graphicData uri="http://schemas.openxmlformats.org/drawingml/2006/table">
            <a:tbl>
              <a:tblPr firstRow="1" firstCol="1" bandRow="1">
                <a:tableStyleId>{9DCAF9ED-07DC-4A11-8D7F-57B35C25682E}</a:tableStyleId>
              </a:tblPr>
              <a:tblGrid>
                <a:gridCol w="1009132"/>
                <a:gridCol w="1009132"/>
                <a:gridCol w="1009132"/>
                <a:gridCol w="848951"/>
                <a:gridCol w="1023227"/>
                <a:gridCol w="1023227"/>
                <a:gridCol w="1023227"/>
              </a:tblGrid>
              <a:tr h="432048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200" dirty="0">
                          <a:effectLst/>
                        </a:rPr>
                        <a:t>Années scolaires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200" dirty="0" smtClean="0">
                          <a:effectLst/>
                        </a:rPr>
                        <a:t>2014/2015</a:t>
                      </a:r>
                      <a:endParaRPr lang="fr-FR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200" dirty="0" smtClean="0">
                          <a:effectLst/>
                        </a:rPr>
                        <a:t>2013/2014</a:t>
                      </a:r>
                      <a:endParaRPr lang="fr-FR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200" dirty="0">
                          <a:effectLst/>
                        </a:rPr>
                        <a:t>2012 /2013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200">
                          <a:effectLst/>
                        </a:rPr>
                        <a:t>2011/2012</a:t>
                      </a:r>
                      <a:endParaRPr lang="fr-F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200">
                          <a:effectLst/>
                        </a:rPr>
                        <a:t>2010/2011</a:t>
                      </a:r>
                      <a:endParaRPr lang="fr-F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200" dirty="0">
                          <a:effectLst/>
                        </a:rPr>
                        <a:t>2009/2010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21291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200">
                          <a:effectLst/>
                        </a:rPr>
                        <a:t>Licenciés</a:t>
                      </a:r>
                      <a:endParaRPr lang="fr-F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106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600" dirty="0" smtClean="0">
                          <a:effectLst/>
                        </a:rPr>
                        <a:t>138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200">
                          <a:effectLst/>
                        </a:rPr>
                        <a:t>124</a:t>
                      </a:r>
                      <a:endParaRPr lang="fr-F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200" dirty="0">
                          <a:effectLst/>
                        </a:rPr>
                        <a:t>94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200">
                          <a:effectLst/>
                        </a:rPr>
                        <a:t>59</a:t>
                      </a:r>
                      <a:endParaRPr lang="fr-F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200" dirty="0">
                          <a:effectLst/>
                        </a:rPr>
                        <a:t>39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4773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00" dirty="0">
                          <a:effectLst/>
                        </a:rPr>
                        <a:t> </a:t>
                      </a:r>
                      <a:endParaRPr lang="fr-F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fr-F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fr-F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00">
                          <a:effectLst/>
                        </a:rPr>
                        <a:t> 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00">
                          <a:effectLst/>
                        </a:rPr>
                        <a:t> 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00">
                          <a:effectLst/>
                        </a:rPr>
                        <a:t> 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00" dirty="0">
                          <a:effectLst/>
                        </a:rPr>
                        <a:t> </a:t>
                      </a:r>
                      <a:endParaRPr lang="fr-F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00184" y="260648"/>
            <a:ext cx="861004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r-FR" sz="2800" b="1" cap="none" spc="50" dirty="0" smtClean="0">
                <a:ln w="11430"/>
                <a:solidFill>
                  <a:schemeClr val="bg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</a:t>
            </a:r>
            <a:r>
              <a:rPr lang="fr-FR" sz="24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Evolution des licenciés UNSS au lycée George Sand :</a:t>
            </a:r>
            <a:endParaRPr lang="fr-FR" sz="24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Zone de texte 1"/>
          <p:cNvSpPr txBox="1"/>
          <p:nvPr/>
        </p:nvSpPr>
        <p:spPr>
          <a:xfrm>
            <a:off x="1066375" y="1988840"/>
            <a:ext cx="7136377" cy="558743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sz="2800" b="1" spc="50" dirty="0">
                <a:ln>
                  <a:noFill/>
                </a:ln>
                <a:solidFill>
                  <a:srgbClr val="FF0000"/>
                </a:solidFill>
                <a:effectLst>
                  <a:outerShdw blurRad="76200" dist="50800" dir="5400000" algn="tl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>Indicateurs par </a:t>
            </a:r>
            <a:r>
              <a:rPr lang="fr-FR" sz="2800" b="1" spc="50" dirty="0" smtClean="0">
                <a:ln>
                  <a:noFill/>
                </a:ln>
                <a:solidFill>
                  <a:srgbClr val="FF0000"/>
                </a:solidFill>
                <a:effectLst>
                  <a:outerShdw blurRad="76200" dist="50800" dir="5400000" algn="tl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>rapport </a:t>
            </a:r>
            <a:r>
              <a:rPr lang="fr-FR" sz="2800" b="1" spc="50" dirty="0">
                <a:ln>
                  <a:noFill/>
                </a:ln>
                <a:solidFill>
                  <a:srgbClr val="FF0000"/>
                </a:solidFill>
                <a:effectLst>
                  <a:outerShdw blurRad="76200" dist="50800" dir="5400000" algn="tl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>aux licenciés de </a:t>
            </a:r>
            <a:r>
              <a:rPr lang="fr-FR" sz="2800" b="1" spc="50" dirty="0" smtClean="0">
                <a:ln>
                  <a:noFill/>
                </a:ln>
                <a:solidFill>
                  <a:srgbClr val="FF0000"/>
                </a:solidFill>
                <a:effectLst>
                  <a:outerShdw blurRad="76200" dist="50800" dir="5400000" algn="tl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>l’AS</a:t>
            </a:r>
            <a:r>
              <a:rPr lang="fr-FR" sz="2800" b="1" spc="50" dirty="0">
                <a:ln>
                  <a:noFill/>
                </a:ln>
                <a:solidFill>
                  <a:srgbClr val="FF0000"/>
                </a:solidFill>
                <a:effectLst>
                  <a:outerShdw blurRad="76200" dist="50800" dir="5400000" algn="tl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> :</a:t>
            </a:r>
            <a:endParaRPr lang="fr-FR" sz="1100" dirty="0">
              <a:solidFill>
                <a:srgbClr val="FF000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84" y="2547582"/>
            <a:ext cx="8792296" cy="41937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4925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3" y="432675"/>
            <a:ext cx="7547923" cy="234761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36131" y="116632"/>
            <a:ext cx="3861430" cy="92333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r-FR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Le cross</a:t>
            </a:r>
            <a:endParaRPr lang="fr-FR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1" y="2924944"/>
            <a:ext cx="4360437" cy="20778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2931214"/>
            <a:ext cx="2758155" cy="32366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32" y="5135066"/>
            <a:ext cx="2652111" cy="1628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3994706"/>
            <a:ext cx="3207595" cy="27462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9605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323528" y="980728"/>
            <a:ext cx="8229600" cy="432048"/>
          </a:xfrm>
        </p:spPr>
        <p:txBody>
          <a:bodyPr>
            <a:noAutofit/>
          </a:bodyPr>
          <a:lstStyle/>
          <a:p>
            <a:pPr marL="109728" indent="0" algn="ctr">
              <a:buNone/>
            </a:pPr>
            <a:r>
              <a:rPr lang="fr-FR" sz="2400" b="1" dirty="0" smtClean="0">
                <a:solidFill>
                  <a:schemeClr val="bg1">
                    <a:lumMod val="50000"/>
                  </a:schemeClr>
                </a:solidFill>
              </a:rPr>
              <a:t>Equipe Championne départementale et qui n’a malheureusement pas pu se rendre aux championnats d’académie.</a:t>
            </a:r>
          </a:p>
          <a:p>
            <a:pPr marL="109728" indent="0" algn="ctr">
              <a:buNone/>
            </a:pPr>
            <a:endParaRPr lang="fr-FR" sz="24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109728" indent="0" algn="ctr">
              <a:buNone/>
            </a:pPr>
            <a:endParaRPr lang="fr-FR" sz="4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204864"/>
            <a:ext cx="6008216" cy="450616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43608" y="260648"/>
            <a:ext cx="6912768" cy="70788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109728" lvl="0" algn="ctr">
              <a:spcBef>
                <a:spcPts val="400"/>
              </a:spcBef>
              <a:buClr>
                <a:srgbClr val="2DA2BF"/>
              </a:buClr>
              <a:buSzPct val="68000"/>
            </a:pPr>
            <a:r>
              <a:rPr lang="fr-FR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Foot </a:t>
            </a:r>
            <a:r>
              <a:rPr lang="fr-FR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à 7 Garçons </a:t>
            </a:r>
            <a:r>
              <a:rPr lang="fr-FR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juniors</a:t>
            </a:r>
          </a:p>
        </p:txBody>
      </p:sp>
    </p:spTree>
    <p:extLst>
      <p:ext uri="{BB962C8B-B14F-4D97-AF65-F5344CB8AC3E}">
        <p14:creationId xmlns:p14="http://schemas.microsoft.com/office/powerpoint/2010/main" val="3409337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0217" y="722313"/>
            <a:ext cx="3511519" cy="2622801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717" y="4221088"/>
            <a:ext cx="3506019" cy="262951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4295"/>
            <a:ext cx="3563888" cy="267291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2420888"/>
            <a:ext cx="3180641" cy="2385481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677"/>
            <a:ext cx="3742184" cy="2806638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668" y="4830480"/>
            <a:ext cx="1297045" cy="195075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99792" y="-20714"/>
            <a:ext cx="4110421" cy="92333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r-FR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Le triathlon</a:t>
            </a:r>
            <a:endParaRPr lang="fr-FR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727" y="980728"/>
            <a:ext cx="2036249" cy="1353889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43" y="2843835"/>
            <a:ext cx="1893962" cy="1259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510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67544" y="1916832"/>
            <a:ext cx="8229600" cy="4525963"/>
          </a:xfrm>
        </p:spPr>
        <p:txBody>
          <a:bodyPr>
            <a:normAutofit/>
          </a:bodyPr>
          <a:lstStyle/>
          <a:p>
            <a:pPr marL="109728" indent="0" algn="ctr">
              <a:buNone/>
            </a:pPr>
            <a:r>
              <a:rPr lang="fr-FR" sz="6600" b="1" dirty="0" smtClean="0"/>
              <a:t>Les équipes aux championnats de France</a:t>
            </a:r>
            <a:endParaRPr lang="fr-FR" sz="6600" b="1" dirty="0"/>
          </a:p>
        </p:txBody>
      </p:sp>
    </p:spTree>
    <p:extLst>
      <p:ext uri="{BB962C8B-B14F-4D97-AF65-F5344CB8AC3E}">
        <p14:creationId xmlns:p14="http://schemas.microsoft.com/office/powerpoint/2010/main" val="3431886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59927" y="116632"/>
            <a:ext cx="3137398" cy="92333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r-FR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AEROBIC</a:t>
            </a:r>
            <a:endParaRPr lang="fr-FR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90986" y="1181667"/>
            <a:ext cx="8127545" cy="52322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r-FR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Championnes d’académie en trio excellence</a:t>
            </a:r>
            <a:endParaRPr lang="fr-FR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666" y="2465337"/>
            <a:ext cx="6103317" cy="406887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693102" y="5896540"/>
            <a:ext cx="4879862" cy="4001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r-FR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6 </a:t>
            </a:r>
            <a:r>
              <a:rPr lang="fr-FR" sz="20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ème</a:t>
            </a:r>
            <a:r>
              <a:rPr lang="fr-FR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des championnats de France</a:t>
            </a:r>
            <a:endParaRPr lang="fr-FR" sz="2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916832"/>
            <a:ext cx="3567706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776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02801" y="476672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fr-FR" sz="6000" dirty="0" smtClean="0">
                <a:solidFill>
                  <a:schemeClr val="tx1"/>
                </a:solidFill>
              </a:rPr>
              <a:t>Les récompenses de l’AS</a:t>
            </a:r>
            <a:endParaRPr lang="fr-FR" sz="6000" dirty="0">
              <a:solidFill>
                <a:schemeClr val="tx1"/>
              </a:solidFill>
            </a:endParaRP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467544" y="2924944"/>
            <a:ext cx="7932301" cy="149784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buFont typeface="Wingdings" panose="05000000000000000000" pitchFamily="2" charset="2"/>
              <a:buChar char="ü"/>
            </a:pPr>
            <a:r>
              <a:rPr lang="fr-FR" sz="4400" b="1" cap="none" spc="50" dirty="0" smtClean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La meilleure participation</a:t>
            </a:r>
          </a:p>
          <a:p>
            <a:pPr marL="109728" indent="0" algn="ctr">
              <a:buNone/>
            </a:pPr>
            <a:r>
              <a:rPr lang="fr-FR" sz="4400" b="1" spc="50" dirty="0" smtClean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Fille et Garçon</a:t>
            </a:r>
            <a:endParaRPr lang="fr-FR" sz="4400" b="1" cap="none" spc="50" dirty="0">
              <a:ln w="11430"/>
              <a:solidFill>
                <a:schemeClr val="accent1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07611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pPr algn="ctr"/>
            <a:r>
              <a:rPr lang="fr-FR" sz="6000" dirty="0" smtClean="0">
                <a:solidFill>
                  <a:schemeClr val="bg1">
                    <a:lumMod val="50000"/>
                  </a:schemeClr>
                </a:solidFill>
              </a:rPr>
              <a:t>Camille </a:t>
            </a:r>
            <a:r>
              <a:rPr lang="fr-FR" sz="6000" dirty="0" err="1" smtClean="0">
                <a:solidFill>
                  <a:schemeClr val="bg1">
                    <a:lumMod val="50000"/>
                  </a:schemeClr>
                </a:solidFill>
              </a:rPr>
              <a:t>Montagnon</a:t>
            </a:r>
            <a:endParaRPr lang="fr-FR" sz="6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039835" y="1196752"/>
            <a:ext cx="6523173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                      Activités pratiquées à l’AS :</a:t>
            </a:r>
          </a:p>
          <a:p>
            <a:pPr algn="ctr"/>
            <a:r>
              <a:rPr lang="fr-FR" b="1" dirty="0" smtClean="0">
                <a:solidFill>
                  <a:srgbClr val="FF0000"/>
                </a:solidFill>
              </a:rPr>
              <a:t>Plein-air, canoë-kayak, escalade ,cross, triathlon, tournoi badminton du lycée</a:t>
            </a:r>
            <a:r>
              <a:rPr lang="fr-FR" dirty="0" smtClean="0"/>
              <a:t>.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2420888"/>
            <a:ext cx="2761721" cy="4153342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236510"/>
            <a:ext cx="3454531" cy="2957646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275888"/>
            <a:ext cx="3748899" cy="25743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236509"/>
            <a:ext cx="3460749" cy="25955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43427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395536" y="4858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fr-FR" sz="6700" dirty="0" smtClean="0">
                <a:solidFill>
                  <a:schemeClr val="bg1">
                    <a:lumMod val="50000"/>
                  </a:schemeClr>
                </a:solidFill>
              </a:rPr>
              <a:t>Elio Josse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endParaRPr lang="fr-FR" sz="1200" dirty="0"/>
          </a:p>
        </p:txBody>
      </p:sp>
      <p:sp>
        <p:nvSpPr>
          <p:cNvPr id="6" name="ZoneTexte 5"/>
          <p:cNvSpPr txBox="1"/>
          <p:nvPr/>
        </p:nvSpPr>
        <p:spPr>
          <a:xfrm>
            <a:off x="1234756" y="1052736"/>
            <a:ext cx="6523173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                  Activités pratiquées à l’AS :</a:t>
            </a:r>
          </a:p>
          <a:p>
            <a:r>
              <a:rPr lang="fr-FR" dirty="0" smtClean="0"/>
              <a:t>                </a:t>
            </a:r>
            <a:r>
              <a:rPr lang="fr-FR" sz="1600" b="1" dirty="0" smtClean="0">
                <a:solidFill>
                  <a:srgbClr val="FF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ea typeface="+mj-ea"/>
                <a:cs typeface="+mj-cs"/>
              </a:rPr>
              <a:t>Canoë-Kayak/Plein-air/Escalade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3724"/>
            <a:ext cx="3312368" cy="24842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591925"/>
            <a:ext cx="2947172" cy="28670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060848"/>
            <a:ext cx="5111552" cy="20545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4725144"/>
            <a:ext cx="5210903" cy="19814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3427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02801" y="476672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fr-FR" sz="6000" dirty="0" smtClean="0">
                <a:solidFill>
                  <a:schemeClr val="tx1"/>
                </a:solidFill>
              </a:rPr>
              <a:t>Les récompenses de l’AS</a:t>
            </a:r>
            <a:endParaRPr lang="fr-FR" sz="60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486" y="2636912"/>
            <a:ext cx="8968393" cy="27289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571500" indent="-571500" algn="ctr">
              <a:buFont typeface="Wingdings" panose="05000000000000000000" pitchFamily="2" charset="2"/>
              <a:buChar char="ü"/>
            </a:pPr>
            <a:r>
              <a:rPr lang="fr-FR" sz="4000" b="1" spc="50" dirty="0" smtClean="0">
                <a:ln w="11430"/>
                <a:solidFill>
                  <a:srgbClr val="2DA2BF">
                    <a:lumMod val="75000"/>
                  </a:srgb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Le meilleur sportif polyvalent</a:t>
            </a:r>
          </a:p>
          <a:p>
            <a:pPr marL="109728" algn="ctr">
              <a:spcBef>
                <a:spcPts val="400"/>
              </a:spcBef>
              <a:buClr>
                <a:srgbClr val="2DA2BF"/>
              </a:buClr>
              <a:buSzPct val="68000"/>
            </a:pPr>
            <a:r>
              <a:rPr lang="fr-FR" sz="4400" b="1" spc="50" dirty="0">
                <a:ln w="11430"/>
                <a:solidFill>
                  <a:srgbClr val="2DA2BF">
                    <a:lumMod val="75000"/>
                  </a:srgb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Fille et Garçon</a:t>
            </a:r>
          </a:p>
          <a:p>
            <a:pPr algn="ctr"/>
            <a:endParaRPr lang="fr-FR" sz="4000" b="1" spc="50" dirty="0" smtClean="0">
              <a:ln w="11430"/>
              <a:gradFill>
                <a:gsLst>
                  <a:gs pos="25000">
                    <a:srgbClr val="DA1F28">
                      <a:satMod val="155000"/>
                    </a:srgbClr>
                  </a:gs>
                  <a:gs pos="100000">
                    <a:srgbClr val="DA1F28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fr-FR" sz="4000" b="1" spc="50" dirty="0">
              <a:ln w="11430"/>
              <a:gradFill>
                <a:gsLst>
                  <a:gs pos="25000">
                    <a:srgbClr val="DA1F28">
                      <a:satMod val="155000"/>
                    </a:srgbClr>
                  </a:gs>
                  <a:gs pos="100000">
                    <a:srgbClr val="DA1F28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33734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395536" y="773832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fr-FR" sz="6600" dirty="0" smtClean="0">
                <a:solidFill>
                  <a:schemeClr val="bg1">
                    <a:lumMod val="50000"/>
                  </a:schemeClr>
                </a:solidFill>
              </a:rPr>
              <a:t>Florian Gauthier</a:t>
            </a:r>
            <a:r>
              <a:rPr lang="fr-FR" sz="6600" dirty="0" smtClean="0">
                <a:solidFill>
                  <a:schemeClr val="bg1">
                    <a:lumMod val="65000"/>
                  </a:schemeClr>
                </a:solidFill>
              </a:rPr>
              <a:t/>
            </a:r>
            <a:br>
              <a:rPr lang="fr-FR" sz="66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fr-FR" sz="6600" dirty="0" smtClean="0">
                <a:solidFill>
                  <a:schemeClr val="bg1">
                    <a:lumMod val="65000"/>
                  </a:schemeClr>
                </a:solidFill>
              </a:rPr>
              <a:t/>
            </a:r>
            <a:br>
              <a:rPr lang="fr-FR" sz="6600" dirty="0" smtClean="0">
                <a:solidFill>
                  <a:schemeClr val="bg1">
                    <a:lumMod val="65000"/>
                  </a:schemeClr>
                </a:solidFill>
              </a:rPr>
            </a:br>
            <a:endParaRPr lang="fr-FR" sz="2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174497" y="980728"/>
            <a:ext cx="6523173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                  Activités pratiquées à l’AS :</a:t>
            </a:r>
          </a:p>
          <a:p>
            <a:r>
              <a:rPr lang="fr-FR" dirty="0" smtClean="0"/>
              <a:t>           </a:t>
            </a:r>
            <a:r>
              <a:rPr lang="fr-FR" b="1" dirty="0" smtClean="0">
                <a:solidFill>
                  <a:srgbClr val="FF0000"/>
                </a:solidFill>
              </a:rPr>
              <a:t>Badminton ,foot à 7, futsal, cross, hand-ball</a:t>
            </a:r>
            <a:r>
              <a:rPr lang="fr-FR" dirty="0" smtClean="0"/>
              <a:t>. 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" y="1735941"/>
            <a:ext cx="2407851" cy="252342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500" y="4167030"/>
            <a:ext cx="4031500" cy="268547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530" y="1735941"/>
            <a:ext cx="4464496" cy="212744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3" y="4653136"/>
            <a:ext cx="3761689" cy="2292477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074" y="2531349"/>
            <a:ext cx="3118436" cy="23388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Bouée 9"/>
          <p:cNvSpPr/>
          <p:nvPr/>
        </p:nvSpPr>
        <p:spPr>
          <a:xfrm>
            <a:off x="3221397" y="3068960"/>
            <a:ext cx="711298" cy="702154"/>
          </a:xfrm>
          <a:prstGeom prst="donut">
            <a:avLst>
              <a:gd name="adj" fmla="val 0"/>
            </a:avLst>
          </a:prstGeom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1" name="Bouée 10"/>
          <p:cNvSpPr/>
          <p:nvPr/>
        </p:nvSpPr>
        <p:spPr>
          <a:xfrm>
            <a:off x="5580112" y="2416799"/>
            <a:ext cx="864096" cy="1446589"/>
          </a:xfrm>
          <a:prstGeom prst="donut">
            <a:avLst>
              <a:gd name="adj" fmla="val 6534"/>
            </a:avLst>
          </a:prstGeom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427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74069784"/>
              </p:ext>
            </p:extLst>
          </p:nvPr>
        </p:nvGraphicFramePr>
        <p:xfrm>
          <a:off x="179512" y="260648"/>
          <a:ext cx="4680520" cy="3384378"/>
        </p:xfrm>
        <a:graphic>
          <a:graphicData uri="http://schemas.openxmlformats.org/drawingml/2006/table">
            <a:tbl>
              <a:tblPr firstRow="1" firstCol="1" bandRow="1">
                <a:tableStyleId>{616DA210-FB5B-4158-B5E0-FEB733F419BA}</a:tableStyleId>
              </a:tblPr>
              <a:tblGrid>
                <a:gridCol w="4680520"/>
              </a:tblGrid>
              <a:tr h="3760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</a:rPr>
                        <a:t>Kayak biplace (journée </a:t>
                      </a:r>
                      <a:r>
                        <a:rPr lang="fr-FR" sz="1600" dirty="0" smtClean="0">
                          <a:effectLst/>
                        </a:rPr>
                        <a:t>plein-air)</a:t>
                      </a:r>
                      <a:endParaRPr lang="fr-FR" sz="1600" dirty="0">
                        <a:solidFill>
                          <a:srgbClr val="94363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60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 smtClean="0">
                          <a:effectLst/>
                        </a:rPr>
                        <a:t>TRIATHLON</a:t>
                      </a:r>
                      <a:endParaRPr lang="fr-FR" sz="1600" dirty="0">
                        <a:solidFill>
                          <a:srgbClr val="94363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60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Football à 7</a:t>
                      </a:r>
                      <a:endParaRPr lang="fr-FR" sz="1600" dirty="0">
                        <a:solidFill>
                          <a:srgbClr val="94363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60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Futsal</a:t>
                      </a:r>
                      <a:endParaRPr lang="fr-FR" sz="1600" dirty="0">
                        <a:solidFill>
                          <a:srgbClr val="94363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60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Hand-ball</a:t>
                      </a:r>
                      <a:endParaRPr lang="fr-FR" sz="1600" dirty="0">
                        <a:solidFill>
                          <a:srgbClr val="94363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60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Cross country</a:t>
                      </a:r>
                      <a:endParaRPr lang="fr-FR" sz="1600" dirty="0">
                        <a:solidFill>
                          <a:srgbClr val="94363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60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Badminton</a:t>
                      </a:r>
                      <a:endParaRPr lang="fr-FR" sz="1600" dirty="0">
                        <a:solidFill>
                          <a:srgbClr val="94363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60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Aerobic</a:t>
                      </a:r>
                      <a:endParaRPr lang="fr-FR" sz="1600" dirty="0">
                        <a:solidFill>
                          <a:srgbClr val="94363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60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escalade</a:t>
                      </a:r>
                      <a:endParaRPr lang="fr-FR" sz="1600" dirty="0">
                        <a:solidFill>
                          <a:srgbClr val="94363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7554754"/>
              </p:ext>
            </p:extLst>
          </p:nvPr>
        </p:nvGraphicFramePr>
        <p:xfrm>
          <a:off x="3288028" y="4581128"/>
          <a:ext cx="5688632" cy="2240558"/>
        </p:xfrm>
        <a:graphic>
          <a:graphicData uri="http://schemas.openxmlformats.org/drawingml/2006/table">
            <a:tbl>
              <a:tblPr firstRow="1" firstCol="1" bandRow="1">
                <a:tableStyleId>{616DA210-FB5B-4158-B5E0-FEB733F419BA}</a:tableStyleId>
              </a:tblPr>
              <a:tblGrid>
                <a:gridCol w="5688632"/>
              </a:tblGrid>
              <a:tr h="5580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0580" algn="l"/>
                        </a:tabLst>
                      </a:pPr>
                      <a:r>
                        <a:rPr lang="fr-FR" sz="24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ESCALADE :</a:t>
                      </a:r>
                      <a:r>
                        <a:rPr lang="fr-FR" sz="2400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Sorties en falaise et SAE des lycées de </a:t>
                      </a:r>
                      <a:r>
                        <a:rPr lang="fr-FR" sz="2400" baseline="0" dirty="0" err="1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Chateauroux</a:t>
                      </a:r>
                      <a:endParaRPr lang="fr-FR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580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0580" algn="l"/>
                        </a:tabLst>
                      </a:pPr>
                      <a:r>
                        <a:rPr lang="fr-FR" sz="2400" dirty="0">
                          <a:effectLst/>
                        </a:rPr>
                        <a:t>Randonnée </a:t>
                      </a:r>
                      <a:r>
                        <a:rPr lang="fr-FR" sz="2400" dirty="0" smtClean="0">
                          <a:effectLst/>
                        </a:rPr>
                        <a:t>VTT </a:t>
                      </a:r>
                      <a:endParaRPr lang="fr-FR" sz="2400" dirty="0">
                        <a:solidFill>
                          <a:srgbClr val="94363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580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0580" algn="l"/>
                        </a:tabLst>
                      </a:pPr>
                      <a:r>
                        <a:rPr lang="fr-FR" sz="2400" dirty="0">
                          <a:effectLst/>
                        </a:rPr>
                        <a:t>Canoë-Kayak en descente de rivières (Creuse, </a:t>
                      </a:r>
                      <a:r>
                        <a:rPr lang="fr-FR" sz="2400" dirty="0" smtClean="0">
                          <a:effectLst/>
                        </a:rPr>
                        <a:t>Cher,</a:t>
                      </a:r>
                      <a:r>
                        <a:rPr lang="fr-FR" sz="2400" baseline="0" dirty="0" smtClean="0">
                          <a:effectLst/>
                        </a:rPr>
                        <a:t> </a:t>
                      </a:r>
                      <a:r>
                        <a:rPr lang="fr-FR" sz="2400" baseline="0" dirty="0" err="1" smtClean="0">
                          <a:effectLst/>
                        </a:rPr>
                        <a:t>Bouzannes</a:t>
                      </a:r>
                      <a:r>
                        <a:rPr lang="fr-FR" sz="2400" dirty="0" smtClean="0">
                          <a:effectLst/>
                        </a:rPr>
                        <a:t>)</a:t>
                      </a:r>
                      <a:endParaRPr lang="fr-FR" sz="2400" dirty="0">
                        <a:solidFill>
                          <a:srgbClr val="94363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4235284" y="879103"/>
            <a:ext cx="49087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Compétitions</a:t>
            </a:r>
            <a:r>
              <a:rPr lang="fr-FR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>
                    <a:lumMod val="5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endParaRPr lang="fr-FR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>
                  <a:lumMod val="50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2962" y="3645024"/>
            <a:ext cx="39917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Animations</a:t>
            </a:r>
            <a:endParaRPr lang="fr-FR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8" name="Flèche à angle droit 7"/>
          <p:cNvSpPr/>
          <p:nvPr/>
        </p:nvSpPr>
        <p:spPr>
          <a:xfrm rot="5400000">
            <a:off x="2232306" y="4178798"/>
            <a:ext cx="850392" cy="1380724"/>
          </a:xfrm>
          <a:prstGeom prst="bentUpArrow">
            <a:avLst>
              <a:gd name="adj1" fmla="val 25000"/>
              <a:gd name="adj2" fmla="val 23106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10" name="Flèche à angle droit 9"/>
          <p:cNvSpPr/>
          <p:nvPr/>
        </p:nvSpPr>
        <p:spPr>
          <a:xfrm rot="16200000" flipH="1">
            <a:off x="4526176" y="1337908"/>
            <a:ext cx="1008112" cy="1589896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542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4131078"/>
            <a:ext cx="3635896" cy="2726922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FR" sz="6700" dirty="0" smtClean="0">
                <a:solidFill>
                  <a:schemeClr val="bg1">
                    <a:lumMod val="50000"/>
                  </a:schemeClr>
                </a:solidFill>
              </a:rPr>
              <a:t>Léonie </a:t>
            </a:r>
            <a:r>
              <a:rPr lang="fr-FR" sz="6700" dirty="0" err="1" smtClean="0">
                <a:solidFill>
                  <a:schemeClr val="bg1">
                    <a:lumMod val="50000"/>
                  </a:schemeClr>
                </a:solidFill>
              </a:rPr>
              <a:t>Chastang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endParaRPr lang="fr-FR" sz="1200" dirty="0"/>
          </a:p>
        </p:txBody>
      </p:sp>
      <p:sp>
        <p:nvSpPr>
          <p:cNvPr id="7" name="ZoneTexte 6"/>
          <p:cNvSpPr txBox="1"/>
          <p:nvPr/>
        </p:nvSpPr>
        <p:spPr>
          <a:xfrm>
            <a:off x="1288504" y="764704"/>
            <a:ext cx="6523173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                  Activités pratiquées à l’AS :</a:t>
            </a:r>
          </a:p>
          <a:p>
            <a:r>
              <a:rPr lang="fr-FR" dirty="0" smtClean="0"/>
              <a:t>                </a:t>
            </a:r>
            <a:r>
              <a:rPr lang="fr-FR" b="1" dirty="0" smtClean="0">
                <a:solidFill>
                  <a:srgbClr val="FF0000"/>
                </a:solidFill>
              </a:rPr>
              <a:t>Badminton, cross et triathlon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175" y="3038610"/>
            <a:ext cx="7683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76" y="1658122"/>
            <a:ext cx="3801329" cy="2850997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31948"/>
            <a:ext cx="3334122" cy="221683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695585"/>
            <a:ext cx="1785937" cy="26860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291" y="1484784"/>
            <a:ext cx="2165371" cy="25410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3427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93204" y="1111970"/>
            <a:ext cx="8229600" cy="5269358"/>
          </a:xfrm>
        </p:spPr>
        <p:txBody>
          <a:bodyPr>
            <a:normAutofit lnSpcReduction="10000"/>
          </a:bodyPr>
          <a:lstStyle/>
          <a:p>
            <a:pPr marL="0" lvl="0" indent="0">
              <a:spcBef>
                <a:spcPct val="20000"/>
              </a:spcBef>
              <a:buClr>
                <a:srgbClr val="94C600"/>
              </a:buClr>
              <a:buSzPct val="76000"/>
              <a:buNone/>
            </a:pPr>
            <a:r>
              <a:rPr lang="fr-FR" sz="1400" b="1" u="sng" dirty="0">
                <a:latin typeface="Century Gothic"/>
              </a:rPr>
              <a:t> Pour le fonctionnement de cette année, nous </a:t>
            </a:r>
            <a:r>
              <a:rPr lang="fr-FR" sz="1400" b="1" u="sng" dirty="0" smtClean="0">
                <a:latin typeface="Century Gothic"/>
              </a:rPr>
              <a:t>voulons </a:t>
            </a:r>
            <a:r>
              <a:rPr lang="fr-FR" sz="1400" b="1" u="sng" dirty="0">
                <a:latin typeface="Century Gothic"/>
              </a:rPr>
              <a:t>remercier : </a:t>
            </a:r>
          </a:p>
          <a:p>
            <a:pPr marL="0" lvl="0" indent="0">
              <a:spcBef>
                <a:spcPct val="20000"/>
              </a:spcBef>
              <a:buClr>
                <a:srgbClr val="94C600"/>
              </a:buClr>
              <a:buSzPct val="76000"/>
              <a:buNone/>
            </a:pPr>
            <a:endParaRPr lang="fr-FR" sz="1400" b="1" u="sng" dirty="0">
              <a:solidFill>
                <a:srgbClr val="FF0000"/>
              </a:solidFill>
              <a:latin typeface="Century Gothic"/>
            </a:endParaRPr>
          </a:p>
          <a:p>
            <a:pPr marL="354330" lvl="0" indent="-285750" algn="just"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76000"/>
              <a:buFont typeface="Courier New" panose="02070309020205020404" pitchFamily="49" charset="0"/>
              <a:buChar char="o"/>
            </a:pPr>
            <a:r>
              <a:rPr lang="fr-FR" sz="1700" dirty="0">
                <a:solidFill>
                  <a:srgbClr val="3E3D2D"/>
                </a:solidFill>
                <a:latin typeface="Century Gothic"/>
              </a:rPr>
              <a:t>Notre </a:t>
            </a:r>
            <a:r>
              <a:rPr lang="fr-FR" sz="1700" dirty="0" smtClean="0">
                <a:solidFill>
                  <a:srgbClr val="3E3D2D"/>
                </a:solidFill>
                <a:latin typeface="Century Gothic"/>
              </a:rPr>
              <a:t>président </a:t>
            </a:r>
            <a:r>
              <a:rPr lang="fr-FR" sz="1700" b="1" dirty="0" err="1" smtClean="0">
                <a:solidFill>
                  <a:srgbClr val="3E3D2D"/>
                </a:solidFill>
                <a:latin typeface="Century Gothic"/>
              </a:rPr>
              <a:t>M.Okala</a:t>
            </a:r>
            <a:r>
              <a:rPr lang="fr-FR" sz="1700" b="1" dirty="0" smtClean="0">
                <a:solidFill>
                  <a:srgbClr val="3E3D2D"/>
                </a:solidFill>
                <a:latin typeface="Century Gothic"/>
              </a:rPr>
              <a:t> </a:t>
            </a:r>
            <a:r>
              <a:rPr lang="fr-FR" sz="1700" dirty="0">
                <a:solidFill>
                  <a:srgbClr val="3E3D2D"/>
                </a:solidFill>
                <a:latin typeface="Century Gothic"/>
              </a:rPr>
              <a:t>pour son soutien et ses encouragements, ainsi que </a:t>
            </a:r>
            <a:r>
              <a:rPr lang="fr-FR" sz="1700" dirty="0" smtClean="0">
                <a:solidFill>
                  <a:srgbClr val="3E3D2D"/>
                </a:solidFill>
                <a:latin typeface="Century Gothic"/>
              </a:rPr>
              <a:t>les mises </a:t>
            </a:r>
            <a:r>
              <a:rPr lang="fr-FR" sz="1700" dirty="0">
                <a:solidFill>
                  <a:srgbClr val="3E3D2D"/>
                </a:solidFill>
                <a:latin typeface="Century Gothic"/>
              </a:rPr>
              <a:t>à disposition </a:t>
            </a:r>
            <a:r>
              <a:rPr lang="fr-FR" sz="1700" dirty="0" smtClean="0">
                <a:solidFill>
                  <a:srgbClr val="3E3D2D"/>
                </a:solidFill>
                <a:latin typeface="Century Gothic"/>
              </a:rPr>
              <a:t>des minicars pour </a:t>
            </a:r>
            <a:r>
              <a:rPr lang="fr-FR" sz="1700" dirty="0">
                <a:solidFill>
                  <a:srgbClr val="3E3D2D"/>
                </a:solidFill>
                <a:latin typeface="Century Gothic"/>
              </a:rPr>
              <a:t>les </a:t>
            </a:r>
            <a:r>
              <a:rPr lang="fr-FR" sz="1700" dirty="0" smtClean="0">
                <a:solidFill>
                  <a:srgbClr val="3E3D2D"/>
                </a:solidFill>
                <a:latin typeface="Century Gothic"/>
              </a:rPr>
              <a:t> 3 animations kayak, la sortie escalade et la qualification aux </a:t>
            </a:r>
            <a:r>
              <a:rPr lang="fr-FR" sz="1700" dirty="0" err="1" smtClean="0">
                <a:solidFill>
                  <a:srgbClr val="3E3D2D"/>
                </a:solidFill>
                <a:latin typeface="Century Gothic"/>
              </a:rPr>
              <a:t>acad</a:t>
            </a:r>
            <a:r>
              <a:rPr lang="fr-FR" sz="1700" dirty="0" smtClean="0">
                <a:solidFill>
                  <a:srgbClr val="3E3D2D"/>
                </a:solidFill>
                <a:latin typeface="Century Gothic"/>
              </a:rPr>
              <a:t> de triathlon.</a:t>
            </a:r>
            <a:endParaRPr lang="fr-FR" sz="1700" dirty="0">
              <a:solidFill>
                <a:srgbClr val="3E3D2D"/>
              </a:solidFill>
              <a:latin typeface="Century Gothic"/>
            </a:endParaRPr>
          </a:p>
          <a:p>
            <a:pPr marL="354330" lvl="0" indent="-285750" algn="just"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76000"/>
              <a:buFont typeface="Courier New" panose="02070309020205020404" pitchFamily="49" charset="0"/>
              <a:buChar char="o"/>
            </a:pPr>
            <a:r>
              <a:rPr lang="fr-FR" sz="1700" dirty="0" smtClean="0">
                <a:solidFill>
                  <a:srgbClr val="3E3D2D"/>
                </a:solidFill>
                <a:latin typeface="Century Gothic"/>
              </a:rPr>
              <a:t>La </a:t>
            </a:r>
            <a:r>
              <a:rPr lang="fr-FR" sz="1700" b="1" dirty="0" smtClean="0">
                <a:solidFill>
                  <a:srgbClr val="3E3D2D"/>
                </a:solidFill>
                <a:latin typeface="Century Gothic"/>
              </a:rPr>
              <a:t>Mairie </a:t>
            </a:r>
            <a:r>
              <a:rPr lang="fr-FR" sz="1700" b="1" dirty="0">
                <a:solidFill>
                  <a:srgbClr val="3E3D2D"/>
                </a:solidFill>
                <a:latin typeface="Century Gothic"/>
              </a:rPr>
              <a:t>de La Châtre </a:t>
            </a:r>
            <a:r>
              <a:rPr lang="fr-FR" sz="1700" dirty="0" smtClean="0">
                <a:solidFill>
                  <a:srgbClr val="3E3D2D"/>
                </a:solidFill>
                <a:latin typeface="Century Gothic"/>
              </a:rPr>
              <a:t>et</a:t>
            </a:r>
            <a:r>
              <a:rPr lang="fr-FR" sz="1700" b="1" dirty="0" smtClean="0">
                <a:solidFill>
                  <a:srgbClr val="3E3D2D"/>
                </a:solidFill>
                <a:latin typeface="Century Gothic"/>
              </a:rPr>
              <a:t> la CDC </a:t>
            </a:r>
            <a:r>
              <a:rPr lang="fr-FR" sz="1700" dirty="0" smtClean="0">
                <a:solidFill>
                  <a:srgbClr val="3E3D2D"/>
                </a:solidFill>
                <a:latin typeface="Century Gothic"/>
              </a:rPr>
              <a:t>pour </a:t>
            </a:r>
            <a:r>
              <a:rPr lang="fr-FR" sz="1700" dirty="0">
                <a:solidFill>
                  <a:srgbClr val="3E3D2D"/>
                </a:solidFill>
                <a:latin typeface="Century Gothic"/>
              </a:rPr>
              <a:t>la mise à disposition des installations municipales (gymnase Garnier et </a:t>
            </a:r>
            <a:r>
              <a:rPr lang="fr-FR" sz="1700" dirty="0" smtClean="0">
                <a:solidFill>
                  <a:srgbClr val="3E3D2D"/>
                </a:solidFill>
                <a:latin typeface="Century Gothic"/>
              </a:rPr>
              <a:t>Fouchet), le </a:t>
            </a:r>
            <a:r>
              <a:rPr lang="fr-FR" sz="1700" dirty="0">
                <a:solidFill>
                  <a:srgbClr val="3E3D2D"/>
                </a:solidFill>
                <a:latin typeface="Century Gothic"/>
              </a:rPr>
              <a:t>soutien </a:t>
            </a:r>
            <a:r>
              <a:rPr lang="fr-FR" sz="1700" dirty="0" smtClean="0">
                <a:solidFill>
                  <a:srgbClr val="3E3D2D"/>
                </a:solidFill>
                <a:latin typeface="Century Gothic"/>
              </a:rPr>
              <a:t>financier ainsi que la belle soirée des associations sportives de la ville.</a:t>
            </a:r>
          </a:p>
          <a:p>
            <a:pPr marL="354330" lvl="0" indent="-285750" algn="just"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76000"/>
              <a:buFont typeface="Courier New" panose="02070309020205020404" pitchFamily="49" charset="0"/>
              <a:buChar char="o"/>
            </a:pPr>
            <a:r>
              <a:rPr lang="fr-FR" sz="1700" b="1" dirty="0" err="1" smtClean="0">
                <a:solidFill>
                  <a:srgbClr val="3E3D2D"/>
                </a:solidFill>
                <a:latin typeface="Century Gothic"/>
              </a:rPr>
              <a:t>M.Touchet</a:t>
            </a:r>
            <a:r>
              <a:rPr lang="fr-FR" sz="1700" b="1" dirty="0" smtClean="0">
                <a:solidFill>
                  <a:srgbClr val="3E3D2D"/>
                </a:solidFill>
                <a:latin typeface="Century Gothic"/>
              </a:rPr>
              <a:t> </a:t>
            </a:r>
            <a:r>
              <a:rPr lang="fr-FR" sz="1700" dirty="0" smtClean="0">
                <a:solidFill>
                  <a:srgbClr val="3E3D2D"/>
                </a:solidFill>
                <a:latin typeface="Century Gothic"/>
              </a:rPr>
              <a:t>et tous les membres de la PEP, pour l’intérêt qu’ils portent à notre association et pour leur soutien financier à l’occasion des championnats de France UNSS d’aérobic.</a:t>
            </a:r>
          </a:p>
          <a:p>
            <a:pPr marL="354330" indent="-285750" algn="just"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76000"/>
              <a:buFont typeface="Courier New" panose="02070309020205020404" pitchFamily="49" charset="0"/>
              <a:buChar char="o"/>
            </a:pPr>
            <a:r>
              <a:rPr lang="fr-FR" sz="1700" dirty="0" smtClean="0">
                <a:solidFill>
                  <a:srgbClr val="3E3D2D"/>
                </a:solidFill>
                <a:latin typeface="Century Gothic"/>
              </a:rPr>
              <a:t>Le </a:t>
            </a:r>
            <a:r>
              <a:rPr lang="fr-FR" sz="1700" b="1" dirty="0" smtClean="0">
                <a:solidFill>
                  <a:srgbClr val="3E3D2D"/>
                </a:solidFill>
                <a:latin typeface="Century Gothic"/>
              </a:rPr>
              <a:t>FSE</a:t>
            </a:r>
            <a:r>
              <a:rPr lang="fr-FR" sz="1700" dirty="0" smtClean="0">
                <a:solidFill>
                  <a:srgbClr val="3E3D2D"/>
                </a:solidFill>
                <a:latin typeface="Century Gothic"/>
              </a:rPr>
              <a:t>, aussi pour son soutien financier à l’occasion des championnats de France d’aérobic.</a:t>
            </a:r>
          </a:p>
          <a:p>
            <a:pPr marL="354330" indent="-285750" algn="just"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76000"/>
              <a:buFont typeface="Courier New" panose="02070309020205020404" pitchFamily="49" charset="0"/>
              <a:buChar char="o"/>
            </a:pPr>
            <a:r>
              <a:rPr lang="fr-FR" sz="1700" b="1" dirty="0" smtClean="0">
                <a:solidFill>
                  <a:srgbClr val="3E3D2D"/>
                </a:solidFill>
                <a:latin typeface="Century Gothic"/>
              </a:rPr>
              <a:t> </a:t>
            </a:r>
            <a:r>
              <a:rPr lang="fr-FR" sz="1700" b="1" dirty="0">
                <a:solidFill>
                  <a:srgbClr val="3E3D2D"/>
                </a:solidFill>
                <a:latin typeface="Century Gothic"/>
              </a:rPr>
              <a:t>Mme </a:t>
            </a:r>
            <a:r>
              <a:rPr lang="fr-FR" sz="1700" b="1" dirty="0" err="1">
                <a:solidFill>
                  <a:srgbClr val="3E3D2D"/>
                </a:solidFill>
                <a:latin typeface="Century Gothic"/>
              </a:rPr>
              <a:t>Dimeglio</a:t>
            </a:r>
            <a:r>
              <a:rPr lang="fr-FR" sz="1700" b="1" dirty="0">
                <a:solidFill>
                  <a:srgbClr val="3E3D2D"/>
                </a:solidFill>
                <a:latin typeface="Century Gothic"/>
              </a:rPr>
              <a:t> </a:t>
            </a:r>
            <a:r>
              <a:rPr lang="fr-FR" sz="1700" dirty="0">
                <a:solidFill>
                  <a:srgbClr val="3E3D2D"/>
                </a:solidFill>
                <a:latin typeface="Century Gothic"/>
              </a:rPr>
              <a:t>pour le suivi  et la préparation de nos deux </a:t>
            </a:r>
            <a:r>
              <a:rPr lang="fr-FR" sz="1700">
                <a:solidFill>
                  <a:srgbClr val="3E3D2D"/>
                </a:solidFill>
                <a:latin typeface="Century Gothic"/>
              </a:rPr>
              <a:t>équipes </a:t>
            </a:r>
            <a:r>
              <a:rPr lang="fr-FR" sz="1700" smtClean="0">
                <a:solidFill>
                  <a:srgbClr val="3E3D2D"/>
                </a:solidFill>
                <a:latin typeface="Century Gothic"/>
              </a:rPr>
              <a:t>d’aérobic.</a:t>
            </a:r>
            <a:endParaRPr lang="fr-FR" sz="1700" dirty="0" smtClean="0">
              <a:solidFill>
                <a:srgbClr val="3E3D2D"/>
              </a:solidFill>
              <a:latin typeface="Century Gothic"/>
            </a:endParaRPr>
          </a:p>
          <a:p>
            <a:pPr marL="354330" lvl="0" indent="-285750" algn="just"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76000"/>
              <a:buFont typeface="Courier New" panose="02070309020205020404" pitchFamily="49" charset="0"/>
              <a:buChar char="o"/>
            </a:pPr>
            <a:r>
              <a:rPr lang="fr-FR" sz="1700" dirty="0" smtClean="0">
                <a:solidFill>
                  <a:srgbClr val="3E3D2D"/>
                </a:solidFill>
                <a:latin typeface="Century Gothic"/>
              </a:rPr>
              <a:t>Monsieur </a:t>
            </a:r>
            <a:r>
              <a:rPr lang="fr-FR" sz="1700" b="1" dirty="0" smtClean="0">
                <a:solidFill>
                  <a:srgbClr val="3E3D2D"/>
                </a:solidFill>
                <a:latin typeface="Century Gothic"/>
              </a:rPr>
              <a:t>Savarin</a:t>
            </a:r>
            <a:r>
              <a:rPr lang="fr-FR" sz="1700" dirty="0" smtClean="0">
                <a:solidFill>
                  <a:srgbClr val="3E3D2D"/>
                </a:solidFill>
                <a:latin typeface="Century Gothic"/>
              </a:rPr>
              <a:t> pour son animation bénévole durant toute l’année du créneau musculation du lundi soir.</a:t>
            </a:r>
          </a:p>
          <a:p>
            <a:pPr marL="354330" lvl="0" indent="-285750" algn="just"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76000"/>
              <a:buFont typeface="Courier New" panose="02070309020205020404" pitchFamily="49" charset="0"/>
              <a:buChar char="o"/>
            </a:pPr>
            <a:r>
              <a:rPr lang="fr-FR" sz="1700" b="1" dirty="0" smtClean="0">
                <a:solidFill>
                  <a:srgbClr val="3E3D2D"/>
                </a:solidFill>
                <a:latin typeface="Century Gothic"/>
              </a:rPr>
              <a:t>M</a:t>
            </a:r>
            <a:r>
              <a:rPr lang="fr-FR" sz="1700" dirty="0" smtClean="0">
                <a:solidFill>
                  <a:srgbClr val="3E3D2D"/>
                </a:solidFill>
                <a:latin typeface="Century Gothic"/>
              </a:rPr>
              <a:t>. </a:t>
            </a:r>
            <a:r>
              <a:rPr lang="fr-FR" sz="1700" b="1" dirty="0" err="1" smtClean="0">
                <a:solidFill>
                  <a:srgbClr val="3E3D2D"/>
                </a:solidFill>
                <a:latin typeface="Century Gothic"/>
              </a:rPr>
              <a:t>Pedart</a:t>
            </a:r>
            <a:r>
              <a:rPr lang="fr-FR" sz="1700" dirty="0" smtClean="0">
                <a:solidFill>
                  <a:srgbClr val="3E3D2D"/>
                </a:solidFill>
                <a:latin typeface="Century Gothic"/>
              </a:rPr>
              <a:t> pour sa </a:t>
            </a:r>
            <a:r>
              <a:rPr lang="fr-FR" sz="1700" dirty="0">
                <a:solidFill>
                  <a:srgbClr val="3E3D2D"/>
                </a:solidFill>
                <a:latin typeface="Century Gothic"/>
              </a:rPr>
              <a:t>participation </a:t>
            </a:r>
            <a:r>
              <a:rPr lang="fr-FR" sz="1700" dirty="0" smtClean="0">
                <a:solidFill>
                  <a:srgbClr val="3E3D2D"/>
                </a:solidFill>
                <a:latin typeface="Century Gothic"/>
              </a:rPr>
              <a:t>gracieuse à l’encadrement des sorties canoë-kayak.</a:t>
            </a:r>
          </a:p>
          <a:p>
            <a:pPr marL="354330" lvl="0" indent="-285750" algn="just"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76000"/>
              <a:buFont typeface="Courier New" panose="02070309020205020404" pitchFamily="49" charset="0"/>
              <a:buChar char="o"/>
            </a:pPr>
            <a:r>
              <a:rPr lang="fr-FR" sz="1700" b="1" dirty="0" err="1" smtClean="0">
                <a:solidFill>
                  <a:srgbClr val="3E3D2D"/>
                </a:solidFill>
                <a:latin typeface="Century Gothic"/>
              </a:rPr>
              <a:t>M.Sabatier</a:t>
            </a:r>
            <a:r>
              <a:rPr lang="fr-FR" sz="1700" b="1" dirty="0" smtClean="0">
                <a:solidFill>
                  <a:srgbClr val="3E3D2D"/>
                </a:solidFill>
                <a:latin typeface="Century Gothic"/>
              </a:rPr>
              <a:t> </a:t>
            </a:r>
            <a:r>
              <a:rPr lang="fr-FR" sz="1700" dirty="0" smtClean="0">
                <a:solidFill>
                  <a:srgbClr val="3E3D2D"/>
                </a:solidFill>
                <a:latin typeface="Century Gothic"/>
              </a:rPr>
              <a:t>pour son aide lors des sorties VTT.</a:t>
            </a:r>
            <a:endParaRPr lang="fr-FR" sz="1700" b="1" dirty="0" smtClean="0">
              <a:solidFill>
                <a:srgbClr val="3E3D2D"/>
              </a:solidFill>
              <a:latin typeface="Century Gothic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611560" y="395372"/>
            <a:ext cx="82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/>
              <a:t>Les remerciements</a:t>
            </a:r>
            <a:endParaRPr lang="fr-FR" sz="3600" b="1" dirty="0"/>
          </a:p>
        </p:txBody>
      </p:sp>
    </p:spTree>
    <p:extLst>
      <p:ext uri="{BB962C8B-B14F-4D97-AF65-F5344CB8AC3E}">
        <p14:creationId xmlns:p14="http://schemas.microsoft.com/office/powerpoint/2010/main" val="2262582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746643"/>
          </a:xfrm>
        </p:spPr>
        <p:txBody>
          <a:bodyPr>
            <a:normAutofit/>
          </a:bodyPr>
          <a:lstStyle/>
          <a:p>
            <a:pPr marL="354330" lvl="0" indent="-285750" algn="just">
              <a:spcBef>
                <a:spcPct val="20000"/>
              </a:spcBef>
              <a:buClr>
                <a:srgbClr val="2DA2BF">
                  <a:lumMod val="75000"/>
                </a:srgbClr>
              </a:buClr>
              <a:buSzPct val="76000"/>
              <a:buFont typeface="Courier New" panose="02070309020205020404" pitchFamily="49" charset="0"/>
              <a:buChar char="o"/>
            </a:pPr>
            <a:r>
              <a:rPr lang="fr-FR" sz="1600" b="1" dirty="0">
                <a:solidFill>
                  <a:srgbClr val="3E3D2D"/>
                </a:solidFill>
                <a:latin typeface="Century Gothic"/>
              </a:rPr>
              <a:t>M. </a:t>
            </a:r>
            <a:r>
              <a:rPr lang="fr-FR" sz="1600" b="1" dirty="0" err="1">
                <a:solidFill>
                  <a:srgbClr val="3E3D2D"/>
                </a:solidFill>
                <a:latin typeface="Century Gothic"/>
              </a:rPr>
              <a:t>Vaslin</a:t>
            </a:r>
            <a:r>
              <a:rPr lang="fr-FR" sz="1600" dirty="0">
                <a:solidFill>
                  <a:srgbClr val="3E3D2D"/>
                </a:solidFill>
                <a:latin typeface="Century Gothic"/>
              </a:rPr>
              <a:t> président de la CDC</a:t>
            </a:r>
            <a:r>
              <a:rPr lang="fr-FR" sz="1600" dirty="0" smtClean="0">
                <a:solidFill>
                  <a:srgbClr val="3E3D2D"/>
                </a:solidFill>
                <a:latin typeface="Century Gothic"/>
              </a:rPr>
              <a:t>.</a:t>
            </a:r>
            <a:endParaRPr lang="fr-FR" sz="1600" b="1" dirty="0" smtClean="0">
              <a:solidFill>
                <a:srgbClr val="3E3D2D"/>
              </a:solidFill>
              <a:latin typeface="Century Gothic"/>
            </a:endParaRPr>
          </a:p>
          <a:p>
            <a:pPr marL="354330" indent="-285750" algn="just"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76000"/>
              <a:buFont typeface="Courier New" panose="02070309020205020404" pitchFamily="49" charset="0"/>
              <a:buChar char="o"/>
            </a:pPr>
            <a:r>
              <a:rPr lang="fr-FR" sz="1600" b="1" dirty="0" smtClean="0">
                <a:solidFill>
                  <a:srgbClr val="3E3D2D"/>
                </a:solidFill>
                <a:latin typeface="Century Gothic"/>
              </a:rPr>
              <a:t>Mme</a:t>
            </a:r>
            <a:r>
              <a:rPr lang="fr-FR" sz="1600" dirty="0" smtClean="0">
                <a:solidFill>
                  <a:srgbClr val="3E3D2D"/>
                </a:solidFill>
                <a:latin typeface="Century Gothic"/>
              </a:rPr>
              <a:t> </a:t>
            </a:r>
            <a:r>
              <a:rPr lang="fr-FR" sz="1600" b="1" dirty="0" err="1">
                <a:solidFill>
                  <a:srgbClr val="3E3D2D"/>
                </a:solidFill>
                <a:latin typeface="Century Gothic"/>
              </a:rPr>
              <a:t>Lécrivain</a:t>
            </a:r>
            <a:r>
              <a:rPr lang="fr-FR" sz="1600" dirty="0">
                <a:solidFill>
                  <a:srgbClr val="3E3D2D"/>
                </a:solidFill>
                <a:latin typeface="Century Gothic"/>
              </a:rPr>
              <a:t> pour l’administration du blog qui s’avère un outil de</a:t>
            </a:r>
          </a:p>
          <a:p>
            <a:pPr marL="68580" lvl="0" indent="0" algn="just"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76000"/>
              <a:buNone/>
            </a:pPr>
            <a:r>
              <a:rPr lang="fr-FR" sz="1600" dirty="0">
                <a:solidFill>
                  <a:srgbClr val="3E3D2D"/>
                </a:solidFill>
                <a:latin typeface="Century Gothic"/>
              </a:rPr>
              <a:t>      communication </a:t>
            </a:r>
            <a:r>
              <a:rPr lang="fr-FR" sz="1600" dirty="0" smtClean="0">
                <a:solidFill>
                  <a:srgbClr val="3E3D2D"/>
                </a:solidFill>
                <a:latin typeface="Century Gothic"/>
              </a:rPr>
              <a:t>formidablement </a:t>
            </a:r>
            <a:r>
              <a:rPr lang="fr-FR" sz="1600" dirty="0">
                <a:solidFill>
                  <a:srgbClr val="3E3D2D"/>
                </a:solidFill>
                <a:latin typeface="Century Gothic"/>
              </a:rPr>
              <a:t>pratique et très efficace pour notre </a:t>
            </a:r>
            <a:r>
              <a:rPr lang="fr-FR" sz="1600" dirty="0" smtClean="0">
                <a:solidFill>
                  <a:srgbClr val="3E3D2D"/>
                </a:solidFill>
                <a:latin typeface="Century Gothic"/>
              </a:rPr>
              <a:t>AS.</a:t>
            </a:r>
          </a:p>
          <a:p>
            <a:pPr marL="354330" lvl="0" indent="-285750" algn="just"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76000"/>
              <a:buFont typeface="Courier New" pitchFamily="49" charset="0"/>
              <a:buChar char="o"/>
            </a:pPr>
            <a:r>
              <a:rPr lang="fr-FR" sz="1600" dirty="0" smtClean="0">
                <a:solidFill>
                  <a:srgbClr val="3E3D2D"/>
                </a:solidFill>
                <a:latin typeface="Century Gothic"/>
              </a:rPr>
              <a:t>Le </a:t>
            </a:r>
            <a:r>
              <a:rPr lang="fr-FR" sz="1600" b="1" dirty="0" smtClean="0">
                <a:solidFill>
                  <a:srgbClr val="3E3D2D"/>
                </a:solidFill>
                <a:latin typeface="Century Gothic"/>
              </a:rPr>
              <a:t>personnel de restauration </a:t>
            </a:r>
            <a:r>
              <a:rPr lang="fr-FR" sz="1600" dirty="0" smtClean="0">
                <a:solidFill>
                  <a:srgbClr val="3E3D2D"/>
                </a:solidFill>
                <a:latin typeface="Century Gothic"/>
              </a:rPr>
              <a:t>pour la fourniture des pique-niques distribués lors des nombreuses sorties de l’année.</a:t>
            </a:r>
          </a:p>
          <a:p>
            <a:pPr marL="354330" lvl="0" indent="-285750" algn="just"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76000"/>
              <a:buFont typeface="Courier New" pitchFamily="49" charset="0"/>
              <a:buChar char="o"/>
            </a:pPr>
            <a:r>
              <a:rPr lang="fr-FR" sz="1600" b="1" dirty="0" smtClean="0">
                <a:solidFill>
                  <a:srgbClr val="3E3D2D"/>
                </a:solidFill>
                <a:latin typeface="Century Gothic"/>
              </a:rPr>
              <a:t>Les assistants d’éducation </a:t>
            </a:r>
            <a:r>
              <a:rPr lang="fr-FR" sz="1600" dirty="0" smtClean="0">
                <a:solidFill>
                  <a:srgbClr val="3E3D2D"/>
                </a:solidFill>
                <a:latin typeface="Century Gothic"/>
              </a:rPr>
              <a:t>et </a:t>
            </a:r>
            <a:r>
              <a:rPr lang="fr-FR" sz="1600" b="1" dirty="0" smtClean="0">
                <a:solidFill>
                  <a:srgbClr val="3E3D2D"/>
                </a:solidFill>
                <a:latin typeface="Century Gothic"/>
              </a:rPr>
              <a:t>Mme </a:t>
            </a:r>
            <a:r>
              <a:rPr lang="fr-FR" sz="1600" b="1" dirty="0" err="1" smtClean="0">
                <a:solidFill>
                  <a:srgbClr val="3E3D2D"/>
                </a:solidFill>
                <a:latin typeface="Century Gothic"/>
              </a:rPr>
              <a:t>Labarre</a:t>
            </a:r>
            <a:r>
              <a:rPr lang="fr-FR" sz="1600" b="1" dirty="0" smtClean="0">
                <a:solidFill>
                  <a:srgbClr val="3E3D2D"/>
                </a:solidFill>
                <a:latin typeface="Century Gothic"/>
              </a:rPr>
              <a:t> </a:t>
            </a:r>
            <a:r>
              <a:rPr lang="fr-FR" sz="1600" dirty="0" smtClean="0">
                <a:solidFill>
                  <a:srgbClr val="3E3D2D"/>
                </a:solidFill>
                <a:latin typeface="Century Gothic"/>
              </a:rPr>
              <a:t>pour leur aide précieuse dans la gestion des élèves internes, particulièrement pour les sorties et les qualifications académiques.</a:t>
            </a:r>
            <a:endParaRPr lang="fr-FR" sz="1600" dirty="0">
              <a:solidFill>
                <a:srgbClr val="3E3D2D"/>
              </a:solidFill>
              <a:latin typeface="Century Gothic"/>
            </a:endParaRPr>
          </a:p>
          <a:p>
            <a:pPr marL="354330" lvl="0" indent="-285750" algn="just"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76000"/>
              <a:buFont typeface="Courier New" pitchFamily="49" charset="0"/>
              <a:buChar char="o"/>
            </a:pPr>
            <a:r>
              <a:rPr lang="fr-FR" sz="1600" dirty="0" smtClean="0">
                <a:solidFill>
                  <a:srgbClr val="3E3D2D"/>
                </a:solidFill>
                <a:latin typeface="Century Gothic"/>
              </a:rPr>
              <a:t>Et </a:t>
            </a:r>
            <a:r>
              <a:rPr lang="fr-FR" sz="1600" b="1" dirty="0">
                <a:solidFill>
                  <a:srgbClr val="3E3D2D"/>
                </a:solidFill>
                <a:latin typeface="Century Gothic"/>
              </a:rPr>
              <a:t>tous les élèves </a:t>
            </a:r>
            <a:r>
              <a:rPr lang="fr-FR" sz="1600" dirty="0">
                <a:solidFill>
                  <a:srgbClr val="3E3D2D"/>
                </a:solidFill>
                <a:latin typeface="Century Gothic"/>
              </a:rPr>
              <a:t>pour leur implication et leur excellent comportement sur les journées de compétition et d ’animations organisées cette année </a:t>
            </a:r>
            <a:r>
              <a:rPr lang="fr-FR" sz="1600" dirty="0" smtClean="0">
                <a:solidFill>
                  <a:srgbClr val="3E3D2D"/>
                </a:solidFill>
                <a:latin typeface="Century Gothic"/>
              </a:rPr>
              <a:t>!</a:t>
            </a:r>
          </a:p>
          <a:p>
            <a:pPr marL="354330" lvl="0" indent="-285750" algn="just"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76000"/>
              <a:buFont typeface="Courier New" pitchFamily="49" charset="0"/>
              <a:buChar char="o"/>
            </a:pPr>
            <a:r>
              <a:rPr lang="fr-FR" sz="1600" dirty="0" smtClean="0">
                <a:solidFill>
                  <a:srgbClr val="3E3D2D"/>
                </a:solidFill>
                <a:latin typeface="Century Gothic"/>
              </a:rPr>
              <a:t>Enfin une mention spéciale à celui que nous allons tous regretter :</a:t>
            </a:r>
          </a:p>
          <a:p>
            <a:pPr marL="68580" lvl="0" indent="0" algn="just"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76000"/>
              <a:buNone/>
            </a:pPr>
            <a:r>
              <a:rPr lang="fr-FR" sz="1600" dirty="0" smtClean="0">
                <a:solidFill>
                  <a:srgbClr val="3E3D2D"/>
                </a:solidFill>
                <a:latin typeface="Century Gothic"/>
              </a:rPr>
              <a:t>Il a parfaitement coaché et motivé les équipes de foot de l’AS avec son savoir faire et ses talents d’entraîneur :</a:t>
            </a:r>
          </a:p>
          <a:p>
            <a:pPr marL="68580" lvl="0" indent="0"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76000"/>
              <a:buNone/>
            </a:pPr>
            <a:endParaRPr lang="fr-FR" sz="1600" dirty="0" smtClean="0">
              <a:solidFill>
                <a:srgbClr val="3E3D2D"/>
              </a:solidFill>
              <a:latin typeface="Century Gothic"/>
            </a:endParaRPr>
          </a:p>
          <a:p>
            <a:pPr marL="68580" lvl="0" indent="0"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76000"/>
              <a:buNone/>
            </a:pPr>
            <a:r>
              <a:rPr lang="fr-FR" sz="1600" dirty="0" smtClean="0">
                <a:solidFill>
                  <a:srgbClr val="3E3D2D"/>
                </a:solidFill>
                <a:latin typeface="Century Gothic"/>
              </a:rPr>
              <a:t>                                          Nous avons nommé Monsieur Romain Chevrier !</a:t>
            </a:r>
            <a:endParaRPr lang="fr-FR" sz="1600" b="1" dirty="0" smtClean="0">
              <a:latin typeface="Century Gothic"/>
            </a:endParaRPr>
          </a:p>
          <a:p>
            <a:pPr marL="68580" lvl="0" indent="0"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76000"/>
              <a:buNone/>
            </a:pPr>
            <a:endParaRPr lang="fr-FR" sz="1600" dirty="0" smtClean="0">
              <a:solidFill>
                <a:srgbClr val="3E3D2D"/>
              </a:solidFill>
              <a:latin typeface="Century Gothic"/>
            </a:endParaRPr>
          </a:p>
          <a:p>
            <a:pPr marL="68580" lvl="0" indent="0"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76000"/>
              <a:buNone/>
            </a:pPr>
            <a:r>
              <a:rPr lang="fr-FR" sz="1600" dirty="0" smtClean="0">
                <a:solidFill>
                  <a:srgbClr val="3E3D2D"/>
                </a:solidFill>
                <a:latin typeface="Century Gothic"/>
              </a:rPr>
              <a:t>   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90685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5536" y="862158"/>
            <a:ext cx="8229600" cy="5976664"/>
          </a:xfrm>
        </p:spPr>
        <p:txBody>
          <a:bodyPr/>
          <a:lstStyle/>
          <a:p>
            <a:pPr marL="68580" lvl="0" indent="0" algn="ctr">
              <a:spcBef>
                <a:spcPct val="20000"/>
              </a:spcBef>
              <a:buClr>
                <a:srgbClr val="94C600"/>
              </a:buClr>
              <a:buSzPct val="76000"/>
              <a:buNone/>
            </a:pPr>
            <a:r>
              <a:rPr lang="fr-FR" sz="8000" b="1" dirty="0">
                <a:latin typeface="Century Gothic"/>
              </a:rPr>
              <a:t>Merci pour votre présence et bonne fin d’année à tous !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67293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323528" y="908720"/>
            <a:ext cx="8229600" cy="5530619"/>
          </a:xfrm>
        </p:spPr>
        <p:txBody>
          <a:bodyPr>
            <a:normAutofit/>
          </a:bodyPr>
          <a:lstStyle/>
          <a:p>
            <a:pPr algn="just"/>
            <a:r>
              <a:rPr lang="fr-FR" sz="1800" dirty="0"/>
              <a:t>3</a:t>
            </a:r>
            <a:r>
              <a:rPr lang="fr-FR" sz="1800" dirty="0" smtClean="0"/>
              <a:t> sports qualifiés au niveau académique.</a:t>
            </a:r>
          </a:p>
          <a:p>
            <a:pPr algn="just"/>
            <a:r>
              <a:rPr lang="fr-FR" sz="1800" dirty="0" smtClean="0"/>
              <a:t>9 sorties en loisir sportif (1VTT et 3 canoë ou kayak, 4 en escalade).</a:t>
            </a:r>
          </a:p>
          <a:p>
            <a:pPr algn="just"/>
            <a:r>
              <a:rPr lang="fr-FR" sz="1800" dirty="0" smtClean="0"/>
              <a:t>La bonne dynamique des équipes garçons en foot et futsal (cadets et juniors)</a:t>
            </a:r>
          </a:p>
          <a:p>
            <a:pPr algn="just"/>
            <a:r>
              <a:rPr lang="fr-FR" sz="1800" dirty="0" smtClean="0"/>
              <a:t>La très bonne fréquentation de notre rubrique « </a:t>
            </a:r>
            <a:r>
              <a:rPr lang="fr-FR" sz="1800" dirty="0" err="1" smtClean="0"/>
              <a:t>Sportez</a:t>
            </a:r>
            <a:r>
              <a:rPr lang="fr-FR" sz="1800" dirty="0" smtClean="0"/>
              <a:t>-vous bien » sur le blog avec plus de 70 articles et parfois plus de 1400 visites pour certains articles !</a:t>
            </a:r>
          </a:p>
          <a:p>
            <a:pPr algn="just"/>
            <a:r>
              <a:rPr lang="fr-FR" sz="1800" dirty="0" smtClean="0"/>
              <a:t>Le succès de certaines de nos vidéos avec parfois plus de 12000 « visionnages»…(vidéo sur la technique en escalade)</a:t>
            </a:r>
          </a:p>
          <a:p>
            <a:pPr algn="just"/>
            <a:r>
              <a:rPr lang="fr-FR" sz="1800" dirty="0" smtClean="0"/>
              <a:t>La mixité dans les différentes activités pratiquées entre les lycéens et lycéennes des sections générales et professionnelles.</a:t>
            </a:r>
          </a:p>
          <a:p>
            <a:pPr algn="just"/>
            <a:r>
              <a:rPr lang="fr-FR" sz="1800" dirty="0" smtClean="0"/>
              <a:t>Une participation en hausse pour les élèves du lycée général. </a:t>
            </a:r>
          </a:p>
          <a:p>
            <a:pPr algn="just"/>
            <a:r>
              <a:rPr lang="fr-FR" sz="1800" dirty="0" smtClean="0"/>
              <a:t>Une plus grande participation notamment féminine au tournoi de badminton du lycée pour la deuxième année consécutive.</a:t>
            </a:r>
          </a:p>
          <a:p>
            <a:pPr algn="just"/>
            <a:r>
              <a:rPr lang="fr-FR" sz="1800" dirty="0" smtClean="0"/>
              <a:t>La bonne dynamique pour les sorties kayak où nous avons dû refuser des élèves pour la première année (parc de bateaux insuffisant…)</a:t>
            </a:r>
          </a:p>
          <a:p>
            <a:pPr marL="109728" indent="0">
              <a:buNone/>
            </a:pPr>
            <a:endParaRPr lang="fr-FR" sz="3600" dirty="0" smtClean="0"/>
          </a:p>
          <a:p>
            <a:pPr marL="109728" indent="0">
              <a:buNone/>
            </a:pPr>
            <a:endParaRPr lang="fr-FR" dirty="0" smtClean="0"/>
          </a:p>
        </p:txBody>
      </p:sp>
      <p:sp>
        <p:nvSpPr>
          <p:cNvPr id="4" name="ZoneTexte 3"/>
          <p:cNvSpPr txBox="1"/>
          <p:nvPr/>
        </p:nvSpPr>
        <p:spPr>
          <a:xfrm>
            <a:off x="2649115" y="260648"/>
            <a:ext cx="406393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 smtClean="0">
                <a:solidFill>
                  <a:schemeClr val="bg1">
                    <a:lumMod val="50000"/>
                  </a:schemeClr>
                </a:solidFill>
              </a:rPr>
              <a:t>Points positifs</a:t>
            </a:r>
            <a:endParaRPr lang="fr-FR" sz="44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530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5328592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fr-FR" sz="2000" dirty="0" smtClean="0"/>
              <a:t>Baisse assez sensible du nombre de licenciés (106 contre 136 l’an dernier)</a:t>
            </a:r>
          </a:p>
          <a:p>
            <a:pPr algn="just"/>
            <a:r>
              <a:rPr lang="fr-FR" sz="2000" dirty="0" smtClean="0"/>
              <a:t>La baisse confirmée dans l’investissement d’une section qui traditionnellement était très présente à l’AS : La section BPCB</a:t>
            </a:r>
          </a:p>
          <a:p>
            <a:pPr algn="just"/>
            <a:r>
              <a:rPr lang="fr-FR" sz="2000" dirty="0" smtClean="0"/>
              <a:t>La moindre participation des filières pro aux activités de l’AS</a:t>
            </a:r>
          </a:p>
          <a:p>
            <a:pPr algn="just"/>
            <a:r>
              <a:rPr lang="fr-FR" sz="2000" dirty="0" smtClean="0"/>
              <a:t>La faible participation au créneau d’entraînement escalade du mercredi après-midi, peut-être faut il réfléchir à un autres positionnement des entraînements, car deux jours de suite comme cette année (mardi soir et mercredi après-midi n’est peut-être pas judicieux).  </a:t>
            </a:r>
          </a:p>
          <a:p>
            <a:pPr algn="just"/>
            <a:r>
              <a:rPr lang="fr-FR" sz="2000" dirty="0" smtClean="0"/>
              <a:t>L’annulation de la journée de fin d’année pour laquelle il faudra réfléchir à un autre positionnement sur le calendrier pour l’an prochain.</a:t>
            </a:r>
          </a:p>
          <a:p>
            <a:pPr algn="just"/>
            <a:r>
              <a:rPr lang="fr-FR" sz="2000" dirty="0" smtClean="0"/>
              <a:t>Le forfait de l’équipe junior foot à 7 au championnat d’académie et celui de la seconde équipe d’aérobic aux départementaux.</a:t>
            </a:r>
          </a:p>
          <a:p>
            <a:pPr algn="just"/>
            <a:r>
              <a:rPr lang="fr-FR" sz="2000" dirty="0" smtClean="0"/>
              <a:t>La non qualification aux </a:t>
            </a:r>
            <a:r>
              <a:rPr lang="fr-FR" sz="2000" dirty="0" err="1" smtClean="0"/>
              <a:t>acad</a:t>
            </a:r>
            <a:r>
              <a:rPr lang="fr-FR" sz="2000" dirty="0" smtClean="0"/>
              <a:t> d’escalade à « un cheveu » près pour la première fois en 4  ans!</a:t>
            </a:r>
          </a:p>
          <a:p>
            <a:pPr algn="just"/>
            <a:r>
              <a:rPr lang="fr-FR" sz="2000" dirty="0" smtClean="0"/>
              <a:t>Le nombre de sports collectifs représentés avec l’absence du rugby et du basket-ball et la disparition d’équipes filles en sports collectifs.</a:t>
            </a:r>
          </a:p>
          <a:p>
            <a:pPr algn="just"/>
            <a:r>
              <a:rPr lang="fr-FR" sz="2000" dirty="0" smtClean="0"/>
              <a:t>La moindre participation des internes aux activités de l’AS, peut-être à mettre en relation avec l’arrêt du créneau badminton du lundi soir (le projet de futur gymnase nous ouvre des perspectives à cet égard et peut-être aussi l’arrivée d’un titulaire sur le 3</a:t>
            </a:r>
            <a:r>
              <a:rPr lang="fr-FR" sz="2000" baseline="30000" dirty="0" smtClean="0"/>
              <a:t>ème</a:t>
            </a:r>
            <a:r>
              <a:rPr lang="fr-FR" sz="2000" dirty="0" smtClean="0"/>
              <a:t> poste …)</a:t>
            </a:r>
            <a:endParaRPr lang="fr-FR" sz="2000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           Points Négatifs :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55350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1" y="548680"/>
            <a:ext cx="8035292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147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268759"/>
            <a:ext cx="8424936" cy="534168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entraînements :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40453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37673" y="3501008"/>
            <a:ext cx="643477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r-FR" sz="6600" b="1" spc="50" dirty="0" smtClean="0">
                <a:ln w="11430"/>
              </a:rPr>
              <a:t>Les animations</a:t>
            </a:r>
            <a:endParaRPr lang="fr-FR" sz="6600" b="1" spc="50" dirty="0">
              <a:ln w="1143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702727" y="692696"/>
            <a:ext cx="590465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6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Les équipes </a:t>
            </a:r>
          </a:p>
          <a:p>
            <a:pPr algn="ctr"/>
            <a:r>
              <a:rPr lang="fr-FR" sz="66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de l’AS</a:t>
            </a:r>
            <a:endParaRPr lang="fr-FR" sz="6600" b="1" dirty="0">
              <a:solidFill>
                <a:schemeClr val="bg2">
                  <a:lumMod val="50000"/>
                </a:scheme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48662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815" y="2099708"/>
            <a:ext cx="2856190" cy="28391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1124971"/>
            <a:ext cx="3225735" cy="288032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1" y="3645024"/>
            <a:ext cx="3774673" cy="2736304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124744"/>
            <a:ext cx="3984359" cy="1950937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797152"/>
            <a:ext cx="4272215" cy="201622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94757" y="116632"/>
            <a:ext cx="8250977" cy="92333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r-FR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La soirée du Badminton</a:t>
            </a:r>
            <a:endParaRPr lang="fr-FR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17449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Rotonde">
  <a:themeElements>
    <a:clrScheme name="Rotond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Rotond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Rotond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3_Rotonde">
  <a:themeElements>
    <a:clrScheme name="Rotond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Rotond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Rotond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4_Rotonde">
  <a:themeElements>
    <a:clrScheme name="Rotond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Rotond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Rotond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5_Rotonde">
  <a:themeElements>
    <a:clrScheme name="Rotond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Rotond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Rotond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6_Rotonde">
  <a:themeElements>
    <a:clrScheme name="Rotond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Rotond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Rotond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7_Rotonde">
  <a:themeElements>
    <a:clrScheme name="Rotond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Rotond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Rotond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9_Rotonde">
  <a:themeElements>
    <a:clrScheme name="Rotond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Rotond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Rotond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20_Rotonde">
  <a:themeElements>
    <a:clrScheme name="Rotond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Rotond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Rotond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24_Rotonde">
  <a:themeElements>
    <a:clrScheme name="Rotond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Rotond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Rotond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25_Rotonde">
  <a:themeElements>
    <a:clrScheme name="Rotond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Rotond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Rotond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Rotonde">
  <a:themeElements>
    <a:clrScheme name="Rotond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Rotond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Rotond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Rotonde">
  <a:themeElements>
    <a:clrScheme name="Rotond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Rotond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Rotond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Rotonde">
  <a:themeElements>
    <a:clrScheme name="Rotond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Rotond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Rotond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7_Rotonde">
  <a:themeElements>
    <a:clrScheme name="Rotond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Rotond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Rotond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9_Rotonde">
  <a:themeElements>
    <a:clrScheme name="Rotond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Rotond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Rotond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0_Rotonde">
  <a:themeElements>
    <a:clrScheme name="Rotond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Rotond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Rotond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1_Rotonde">
  <a:themeElements>
    <a:clrScheme name="Rotond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Rotond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Rotond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2_Rotonde">
  <a:themeElements>
    <a:clrScheme name="Rotond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Rotond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Rotond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3073</TotalTime>
  <Words>803</Words>
  <Application>Microsoft Office PowerPoint</Application>
  <PresentationFormat>Affichage à l'écran (4:3)</PresentationFormat>
  <Paragraphs>133</Paragraphs>
  <Slides>33</Slides>
  <Notes>2</Notes>
  <HiddenSlides>0</HiddenSlides>
  <MMClips>0</MMClips>
  <ScaleCrop>false</ScaleCrop>
  <HeadingPairs>
    <vt:vector size="4" baseType="variant">
      <vt:variant>
        <vt:lpstr>Thème</vt:lpstr>
      </vt:variant>
      <vt:variant>
        <vt:i4>18</vt:i4>
      </vt:variant>
      <vt:variant>
        <vt:lpstr>Titres des diapositives</vt:lpstr>
      </vt:variant>
      <vt:variant>
        <vt:i4>33</vt:i4>
      </vt:variant>
    </vt:vector>
  </HeadingPairs>
  <TitlesOfParts>
    <vt:vector size="51" baseType="lpstr">
      <vt:lpstr>Rotonde</vt:lpstr>
      <vt:lpstr>1_Rotonde</vt:lpstr>
      <vt:lpstr>4_Rotonde</vt:lpstr>
      <vt:lpstr>6_Rotonde</vt:lpstr>
      <vt:lpstr>7_Rotonde</vt:lpstr>
      <vt:lpstr>9_Rotonde</vt:lpstr>
      <vt:lpstr>10_Rotonde</vt:lpstr>
      <vt:lpstr>11_Rotonde</vt:lpstr>
      <vt:lpstr>12_Rotonde</vt:lpstr>
      <vt:lpstr>13_Rotonde</vt:lpstr>
      <vt:lpstr>14_Rotonde</vt:lpstr>
      <vt:lpstr>15_Rotonde</vt:lpstr>
      <vt:lpstr>16_Rotonde</vt:lpstr>
      <vt:lpstr>17_Rotonde</vt:lpstr>
      <vt:lpstr>19_Rotonde</vt:lpstr>
      <vt:lpstr>20_Rotonde</vt:lpstr>
      <vt:lpstr>24_Rotonde</vt:lpstr>
      <vt:lpstr>25_Rotonde</vt:lpstr>
      <vt:lpstr>Présentation PowerPoint</vt:lpstr>
      <vt:lpstr>Présentation PowerPoint</vt:lpstr>
      <vt:lpstr>Présentation PowerPoint</vt:lpstr>
      <vt:lpstr>Présentation PowerPoint</vt:lpstr>
      <vt:lpstr>           Points Négatifs :</vt:lpstr>
      <vt:lpstr>Présentation PowerPoint</vt:lpstr>
      <vt:lpstr>Les entraînements :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Escalade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Les récompenses de l’AS</vt:lpstr>
      <vt:lpstr>Camille Montagnon</vt:lpstr>
      <vt:lpstr>Elio Josse  </vt:lpstr>
      <vt:lpstr>Les récompenses de l’AS</vt:lpstr>
      <vt:lpstr>Florian Gauthier  </vt:lpstr>
      <vt:lpstr>Léonie Chastang  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pc</dc:creator>
  <cp:lastModifiedBy>Etienne</cp:lastModifiedBy>
  <cp:revision>227</cp:revision>
  <dcterms:created xsi:type="dcterms:W3CDTF">2013-04-18T13:17:39Z</dcterms:created>
  <dcterms:modified xsi:type="dcterms:W3CDTF">2015-06-22T11:47:06Z</dcterms:modified>
</cp:coreProperties>
</file>