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28" r:id="rId12"/>
    <p:sldMasterId id="2147483840" r:id="rId13"/>
    <p:sldMasterId id="2147483852" r:id="rId14"/>
    <p:sldMasterId id="2147483864" r:id="rId15"/>
    <p:sldMasterId id="2147483888" r:id="rId16"/>
    <p:sldMasterId id="2147483900" r:id="rId17"/>
    <p:sldMasterId id="2147483948" r:id="rId18"/>
    <p:sldMasterId id="2147483960" r:id="rId19"/>
  </p:sldMasterIdLst>
  <p:notesMasterIdLst>
    <p:notesMasterId r:id="rId51"/>
  </p:notesMasterIdLst>
  <p:sldIdLst>
    <p:sldId id="256" r:id="rId20"/>
    <p:sldId id="258" r:id="rId21"/>
    <p:sldId id="261" r:id="rId22"/>
    <p:sldId id="262" r:id="rId23"/>
    <p:sldId id="306" r:id="rId24"/>
    <p:sldId id="270" r:id="rId25"/>
    <p:sldId id="272" r:id="rId26"/>
    <p:sldId id="291" r:id="rId27"/>
    <p:sldId id="292" r:id="rId28"/>
    <p:sldId id="277" r:id="rId29"/>
    <p:sldId id="305" r:id="rId30"/>
    <p:sldId id="279" r:id="rId31"/>
    <p:sldId id="280" r:id="rId32"/>
    <p:sldId id="281" r:id="rId33"/>
    <p:sldId id="282" r:id="rId34"/>
    <p:sldId id="302" r:id="rId35"/>
    <p:sldId id="301" r:id="rId36"/>
    <p:sldId id="283" r:id="rId37"/>
    <p:sldId id="276" r:id="rId38"/>
    <p:sldId id="275" r:id="rId39"/>
    <p:sldId id="284" r:id="rId40"/>
    <p:sldId id="303" r:id="rId41"/>
    <p:sldId id="304" r:id="rId42"/>
    <p:sldId id="285" r:id="rId43"/>
    <p:sldId id="286" r:id="rId44"/>
    <p:sldId id="289" r:id="rId45"/>
    <p:sldId id="288" r:id="rId46"/>
    <p:sldId id="287" r:id="rId47"/>
    <p:sldId id="296" r:id="rId48"/>
    <p:sldId id="300" r:id="rId49"/>
    <p:sldId id="297" r:id="rId5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572FC-A43C-4993-A5A1-3B021D9515C9}" type="datetimeFigureOut">
              <a:rPr lang="fr-FR" smtClean="0"/>
              <a:t>17/06/2014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868AD-9092-453D-9368-88813FF25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224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868AD-9092-453D-9368-88813FF25F0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14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868AD-9092-453D-9368-88813FF25F0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33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7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512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631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567542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17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8577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24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2295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170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52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87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7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558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101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434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96074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95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28464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90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80807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480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32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98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1719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474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737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389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8022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1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10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2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789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763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79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78623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83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728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70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389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8022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1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10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2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789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7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50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79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83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728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70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389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8022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1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10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2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789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5328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763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79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83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728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70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3890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78022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1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10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27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39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789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763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79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83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728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870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7743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4351476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28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036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43829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15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5059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235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64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0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6865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2616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497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20831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29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021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02430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5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51934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024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444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23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8717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748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455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13406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7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65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7645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54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1092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8463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1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01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236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2854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1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18272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41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7103373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99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4077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23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03187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5270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68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20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222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71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62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35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52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31154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69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12659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55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7436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2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61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9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26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90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54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71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4441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98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8301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57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48193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90772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59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3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94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855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35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679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3516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61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45502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3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56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86018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11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52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4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599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59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164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69364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9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41686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70683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14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88638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73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05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56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315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59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495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01500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91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14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28950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60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7097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204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34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80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81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576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97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5975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56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57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7930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7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41323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90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6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57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961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56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/>
              <a:pPr/>
              <a:t>17/06/2014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srgbClr val="94C600"/>
                </a:solidFill>
              </a:rPr>
              <a:pPr/>
              <a:t>‹N°›</a:t>
            </a:fld>
            <a:endParaRPr lang="fr-FR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1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85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83178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20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2108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18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49382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361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9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white"/>
                </a:solidFill>
              </a:rPr>
              <a:pPr/>
              <a:t>17/06/2014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37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573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7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9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3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1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1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1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1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1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8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6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1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9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9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9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2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7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2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2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6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95A288C-2C74-4C46-95DE-CB446761CAF5}" type="datetimeFigureOut">
              <a:rPr lang="fr-FR" smtClean="0">
                <a:solidFill>
                  <a:prstClr val="black"/>
                </a:solidFill>
              </a:rPr>
              <a:pPr/>
              <a:t>17/06/2014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>
              <a:solidFill>
                <a:srgbClr val="94C600"/>
              </a:solidFill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AB9A62E-5681-4B13-98EB-2C1B18425FB9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632" y="2204864"/>
            <a:ext cx="6696744" cy="101543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1" i="0" u="none" strike="noStrike" kern="0" cap="none" spc="0" normalizeH="0" baseline="0" noProof="0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244" y="2297460"/>
            <a:ext cx="5333511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0" cap="none" spc="0" normalizeH="0" baseline="0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Vendredi 6 juin</a:t>
            </a:r>
            <a:endParaRPr kumimoji="0" lang="fr-FR" sz="4800" b="1" i="0" u="none" strike="noStrike" kern="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De </a:t>
            </a:r>
            <a:r>
              <a:rPr kumimoji="0" lang="fr-FR" sz="5400" b="1" i="0" u="none" strike="noStrike" kern="0" cap="none" spc="0" normalizeH="0" baseline="0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13h00 </a:t>
            </a:r>
            <a:r>
              <a:rPr kumimoji="0" lang="fr-FR" sz="5400" b="1" i="0" u="none" strike="noStrike" kern="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à </a:t>
            </a:r>
            <a:r>
              <a:rPr kumimoji="0" lang="fr-FR" sz="5400" b="1" i="0" u="none" strike="noStrike" kern="0" cap="none" spc="0" normalizeH="0" baseline="0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14h00</a:t>
            </a:r>
            <a:endParaRPr kumimoji="0" lang="fr-FR" sz="5400" b="1" i="0" u="none" strike="noStrike" kern="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510476"/>
              </p:ext>
            </p:extLst>
          </p:nvPr>
        </p:nvGraphicFramePr>
        <p:xfrm>
          <a:off x="683567" y="4253416"/>
          <a:ext cx="7848873" cy="2405343"/>
        </p:xfrm>
        <a:graphic>
          <a:graphicData uri="http://schemas.openxmlformats.org/drawingml/2006/table">
            <a:tbl>
              <a:tblPr/>
              <a:tblGrid>
                <a:gridCol w="4466902"/>
                <a:gridCol w="3381971"/>
              </a:tblGrid>
              <a:tr h="32771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fr-F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Nous attirons votre attention sur l’importance de votre présence en nombre à l’assemblée générale du </a:t>
                      </a:r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vendredi 6 qui </a:t>
                      </a:r>
                      <a:r>
                        <a:rPr lang="fr-F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aura lieu après </a:t>
                      </a: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323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 </a:t>
                      </a:r>
                      <a:r>
                        <a:rPr lang="fr-F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déjeuner. L'ordre du jour  vous concerne puisque nous devrons traiter les points suivants</a:t>
                      </a:r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:</a:t>
                      </a: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030949">
                <a:tc gridSpan="2">
                  <a:txBody>
                    <a:bodyPr/>
                    <a:lstStyle/>
                    <a:p>
                      <a:pPr marL="285750" indent="-285750" algn="ctr" fontAlgn="b">
                        <a:buFont typeface="Wingdings" pitchFamily="2" charset="2"/>
                        <a:buChar char="v"/>
                      </a:pPr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 </a:t>
                      </a:r>
                      <a:r>
                        <a:rPr lang="fr-F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bilan de l'année </a:t>
                      </a:r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2013 </a:t>
                      </a:r>
                      <a:r>
                        <a:rPr lang="fr-F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sportif)</a:t>
                      </a:r>
                      <a:endParaRPr lang="fr-FR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285750" indent="-285750" algn="ctr" fontAlgn="b">
                        <a:buFont typeface="Wingdings" pitchFamily="2" charset="2"/>
                        <a:buChar char="v"/>
                      </a:pPr>
                      <a:r>
                        <a:rPr lang="fr-F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Les</a:t>
                      </a:r>
                      <a:r>
                        <a:rPr lang="fr-FR" sz="1200" b="1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 récompenses aux qualifiés académiques</a:t>
                      </a:r>
                    </a:p>
                    <a:p>
                      <a:pPr marL="285750" indent="-285750" algn="ctr" fontAlgn="b">
                        <a:buFont typeface="Wingdings" pitchFamily="2" charset="2"/>
                        <a:buChar char="v"/>
                      </a:pPr>
                      <a:r>
                        <a:rPr lang="fr-FR" sz="1200" b="1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Les récompenses  de la meilleure participation</a:t>
                      </a:r>
                    </a:p>
                    <a:p>
                      <a:pPr marL="285750" indent="-285750" algn="ctr" fontAlgn="b">
                        <a:buFont typeface="Wingdings" pitchFamily="2" charset="2"/>
                        <a:buChar char="v"/>
                      </a:pPr>
                      <a:r>
                        <a:rPr lang="fr-FR" sz="1200" b="1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Les Récompenses du meilleur sportif polyvalent</a:t>
                      </a:r>
                    </a:p>
                    <a:p>
                      <a:pPr marL="285750" indent="-285750" algn="ctr" fontAlgn="b">
                        <a:buFont typeface="Wingdings" pitchFamily="2" charset="2"/>
                        <a:buChar char="v"/>
                      </a:pPr>
                      <a:r>
                        <a:rPr lang="fr-FR" sz="1200" b="1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</a:rPr>
                        <a:t>Les remerciements aux personnes qui nous ont soutenus</a:t>
                      </a:r>
                      <a:endParaRPr lang="fr-FR" sz="1200" b="1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2038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038">
                <a:tc gridSpan="2">
                  <a:txBody>
                    <a:bodyPr/>
                    <a:lstStyle/>
                    <a:p>
                      <a:pPr algn="l" fontAlgn="b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2038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</a:t>
                      </a:r>
                    </a:p>
                  </a:txBody>
                  <a:tcPr marL="9282" marR="9282" marT="9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C:\Users\user\Pictures\UNSS 2013 2014\aerobic\aerobic France\20140409_145829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8"/>
            <a:ext cx="2396024" cy="1797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UNSS 2013 2014\futsal 2\Garçons\J2\DSCF16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0" y="2429374"/>
            <a:ext cx="1864218" cy="1398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Pictures\UNSS 2013 2014\badminton\j3 pOULE BASSE\DSCF17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0620"/>
            <a:ext cx="2755786" cy="2066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Pictures\UNSS 2013 2014\futsal 2\Filles\PIC_23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83" y="2506384"/>
            <a:ext cx="1903760" cy="1427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Pictures\UNSS 2013 2014\escalade\acad dreux\IMGP03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11" y="5085184"/>
            <a:ext cx="2037832" cy="1528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Pictures\UNSS 2013 2014\Plain air\Captur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4" y="4955632"/>
            <a:ext cx="1869976" cy="1787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8132"/>
            <a:ext cx="2582416" cy="189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796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fr-FR" sz="6600" dirty="0" smtClean="0"/>
              <a:t>Les équipes départementales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25647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          </a:t>
            </a:r>
            <a:r>
              <a:rPr lang="fr-FR" dirty="0" err="1" smtClean="0"/>
              <a:t>Futsal</a:t>
            </a:r>
            <a:r>
              <a:rPr lang="fr-FR" dirty="0" smtClean="0"/>
              <a:t> garçons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28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332656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bg1">
                    <a:lumMod val="50000"/>
                  </a:schemeClr>
                </a:solidFill>
              </a:rPr>
              <a:t>Badminton</a:t>
            </a:r>
            <a:endParaRPr lang="fr-FR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302"/>
            <a:ext cx="5040560" cy="299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Pictures\UNSS 2013 2014\badminton\j3 pOULE BASSE\DSCF17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0" y="3852472"/>
            <a:ext cx="3995935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8720"/>
            <a:ext cx="5923372" cy="2876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27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70928" y="644067"/>
            <a:ext cx="5170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bg1">
                    <a:lumMod val="50000"/>
                  </a:schemeClr>
                </a:solidFill>
              </a:rPr>
              <a:t>Hand Ball Garçons</a:t>
            </a:r>
            <a:endParaRPr lang="fr-FR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92285" y="1394483"/>
            <a:ext cx="552587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4800" dirty="0" smtClean="0"/>
              <a:t>Valentin Pinault</a:t>
            </a:r>
          </a:p>
          <a:p>
            <a:pPr marL="285750" indent="-285750">
              <a:buFontTx/>
              <a:buChar char="-"/>
            </a:pPr>
            <a:r>
              <a:rPr lang="fr-FR" sz="4400" dirty="0" err="1" smtClean="0"/>
              <a:t>Augonnet</a:t>
            </a:r>
            <a:r>
              <a:rPr lang="fr-FR" sz="4400" dirty="0"/>
              <a:t> </a:t>
            </a:r>
            <a:r>
              <a:rPr lang="fr-FR" sz="4400" dirty="0" smtClean="0"/>
              <a:t>Quentin</a:t>
            </a:r>
          </a:p>
          <a:p>
            <a:pPr marL="285750" indent="-285750">
              <a:buFontTx/>
              <a:buChar char="-"/>
            </a:pPr>
            <a:r>
              <a:rPr lang="fr-FR" sz="4400" dirty="0" err="1" smtClean="0"/>
              <a:t>Journaud</a:t>
            </a:r>
            <a:r>
              <a:rPr lang="fr-FR" sz="4400" dirty="0" smtClean="0"/>
              <a:t> François</a:t>
            </a:r>
          </a:p>
          <a:p>
            <a:pPr marL="285750" indent="-285750">
              <a:buFontTx/>
              <a:buChar char="-"/>
            </a:pPr>
            <a:r>
              <a:rPr lang="fr-FR" sz="4400" dirty="0" smtClean="0"/>
              <a:t>Allorent Baptiste</a:t>
            </a:r>
          </a:p>
          <a:p>
            <a:pPr marL="285750" indent="-285750">
              <a:buFontTx/>
              <a:buChar char="-"/>
            </a:pPr>
            <a:r>
              <a:rPr lang="fr-FR" sz="4400" dirty="0" err="1" smtClean="0"/>
              <a:t>Almandet</a:t>
            </a:r>
            <a:r>
              <a:rPr lang="fr-FR" sz="4400" dirty="0" smtClean="0"/>
              <a:t> Thomas</a:t>
            </a:r>
          </a:p>
          <a:p>
            <a:pPr marL="285750" indent="-285750">
              <a:buFontTx/>
              <a:buChar char="-"/>
            </a:pPr>
            <a:r>
              <a:rPr lang="fr-FR" sz="4400" dirty="0" err="1" smtClean="0"/>
              <a:t>Merot</a:t>
            </a:r>
            <a:r>
              <a:rPr lang="fr-FR" sz="4400" dirty="0" smtClean="0"/>
              <a:t> Franklin</a:t>
            </a:r>
          </a:p>
          <a:p>
            <a:pPr marL="285750" indent="-285750">
              <a:buFontTx/>
              <a:buChar char="-"/>
            </a:pPr>
            <a:r>
              <a:rPr lang="fr-FR" sz="4400" dirty="0" err="1" smtClean="0"/>
              <a:t>Lorand</a:t>
            </a:r>
            <a:r>
              <a:rPr lang="fr-FR" sz="4400" dirty="0" smtClean="0"/>
              <a:t> Romuald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17061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4400" dirty="0" smtClean="0">
                <a:solidFill>
                  <a:schemeClr val="bg1">
                    <a:lumMod val="50000"/>
                  </a:schemeClr>
                </a:solidFill>
              </a:rPr>
              <a:t>Plein air</a:t>
            </a:r>
            <a:endParaRPr lang="fr-FR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user\Pictures\UNSS 2013 2014\Plain air\Capture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26765"/>
            <a:ext cx="378268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UNSS 2013 2014\Plain air\Capture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6215"/>
            <a:ext cx="3770015" cy="261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Pictures\UNSS 2013 2014\Plain air\Captur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0627"/>
            <a:ext cx="4270322" cy="25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Pictures\UNSS 2013 2014\Plain air\Captu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6235">
            <a:off x="340871" y="1329406"/>
            <a:ext cx="2190864" cy="209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Pictures\UNSS 2013 2014\Plain air\Capture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748">
            <a:off x="6673798" y="2066455"/>
            <a:ext cx="2250453" cy="132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6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400" dirty="0" smtClean="0">
                <a:solidFill>
                  <a:schemeClr val="bg1">
                    <a:lumMod val="50000"/>
                  </a:schemeClr>
                </a:solidFill>
              </a:rPr>
              <a:t>Le cross</a:t>
            </a:r>
            <a:endParaRPr lang="fr-FR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994319" cy="2933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848"/>
            <a:ext cx="3960440" cy="3005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79" y="3573015"/>
            <a:ext cx="4428158" cy="2765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56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4882547"/>
          </a:xfrm>
        </p:spPr>
        <p:txBody>
          <a:bodyPr>
            <a:noAutofit/>
          </a:bodyPr>
          <a:lstStyle/>
          <a:p>
            <a:pPr algn="ctr">
              <a:buFontTx/>
              <a:buChar char="-"/>
            </a:pPr>
            <a:r>
              <a:rPr lang="fr-FR" sz="4800" dirty="0" err="1" smtClean="0"/>
              <a:t>Chevassus</a:t>
            </a:r>
            <a:r>
              <a:rPr lang="fr-FR" sz="4800" dirty="0" smtClean="0"/>
              <a:t> Agathe</a:t>
            </a:r>
          </a:p>
          <a:p>
            <a:pPr algn="ctr">
              <a:buFontTx/>
              <a:buChar char="-"/>
            </a:pPr>
            <a:r>
              <a:rPr lang="fr-FR" sz="4800" dirty="0" err="1" smtClean="0"/>
              <a:t>Barret</a:t>
            </a:r>
            <a:r>
              <a:rPr lang="fr-FR" sz="4800" dirty="0" smtClean="0"/>
              <a:t> Camille</a:t>
            </a:r>
          </a:p>
          <a:p>
            <a:pPr algn="ctr">
              <a:buFontTx/>
              <a:buChar char="-"/>
            </a:pPr>
            <a:r>
              <a:rPr lang="fr-FR" sz="4800" dirty="0" err="1" smtClean="0"/>
              <a:t>Deschâtre</a:t>
            </a:r>
            <a:r>
              <a:rPr lang="fr-FR" sz="4800" dirty="0" smtClean="0"/>
              <a:t> Manon</a:t>
            </a:r>
          </a:p>
          <a:p>
            <a:pPr algn="ctr">
              <a:buFontTx/>
              <a:buChar char="-"/>
            </a:pPr>
            <a:r>
              <a:rPr lang="fr-FR" sz="4800" dirty="0" smtClean="0"/>
              <a:t>Biais Cosette</a:t>
            </a:r>
          </a:p>
          <a:p>
            <a:pPr algn="ctr">
              <a:buFontTx/>
              <a:buChar char="-"/>
            </a:pPr>
            <a:r>
              <a:rPr lang="fr-FR" sz="4800" dirty="0" smtClean="0"/>
              <a:t>Saint Just Pauline</a:t>
            </a:r>
          </a:p>
          <a:p>
            <a:pPr algn="ctr">
              <a:buFontTx/>
              <a:buChar char="-"/>
            </a:pPr>
            <a:r>
              <a:rPr lang="fr-FR" sz="4800" dirty="0" err="1" smtClean="0"/>
              <a:t>Lory</a:t>
            </a:r>
            <a:r>
              <a:rPr lang="fr-FR" sz="4800" dirty="0" smtClean="0"/>
              <a:t> Mélanie</a:t>
            </a:r>
          </a:p>
          <a:p>
            <a:pPr algn="ctr">
              <a:buFontTx/>
              <a:buChar char="-"/>
            </a:pPr>
            <a:r>
              <a:rPr lang="fr-FR" sz="4800" dirty="0" smtClean="0"/>
              <a:t>Navarro Aurore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400" dirty="0" smtClean="0">
                <a:solidFill>
                  <a:schemeClr val="bg1">
                    <a:lumMod val="50000"/>
                  </a:schemeClr>
                </a:solidFill>
              </a:rPr>
              <a:t>Basket</a:t>
            </a:r>
            <a:endParaRPr lang="fr-FR" sz="4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94644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fr-FR" sz="6600" dirty="0" smtClean="0"/>
              <a:t>Les équipes académiques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19745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900" dirty="0" err="1" smtClean="0">
                <a:solidFill>
                  <a:schemeClr val="bg1">
                    <a:lumMod val="50000"/>
                  </a:schemeClr>
                </a:solidFill>
              </a:rPr>
              <a:t>Futsal</a:t>
            </a:r>
            <a:r>
              <a:rPr lang="fr-FR" sz="4900" dirty="0" smtClean="0">
                <a:solidFill>
                  <a:schemeClr val="bg1">
                    <a:lumMod val="50000"/>
                  </a:schemeClr>
                </a:solidFill>
              </a:rPr>
              <a:t> filles</a:t>
            </a:r>
            <a:r>
              <a:rPr lang="fr-FR" sz="4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4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700" dirty="0" smtClean="0">
                <a:solidFill>
                  <a:schemeClr val="bg1">
                    <a:lumMod val="50000"/>
                  </a:schemeClr>
                </a:solidFill>
              </a:rPr>
              <a:t>Equipe Championne départementale et 5</a:t>
            </a:r>
            <a:r>
              <a:rPr lang="fr-FR" sz="2700" baseline="30000" dirty="0" smtClean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2700" dirty="0" smtClean="0">
                <a:solidFill>
                  <a:schemeClr val="bg1">
                    <a:lumMod val="50000"/>
                  </a:schemeClr>
                </a:solidFill>
              </a:rPr>
              <a:t> académique</a:t>
            </a:r>
            <a:endParaRPr lang="fr-FR" sz="2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user\Pictures\UNSS 2013 2014\futsal 2\acad futsal filles\PIC_2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82806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2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32048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fr-FR" sz="4000" b="1" dirty="0" smtClean="0">
                <a:solidFill>
                  <a:schemeClr val="bg1">
                    <a:lumMod val="50000"/>
                  </a:schemeClr>
                </a:solidFill>
              </a:rPr>
              <a:t>Foot Garçons</a:t>
            </a:r>
          </a:p>
          <a:p>
            <a:pPr marL="109728" indent="0" algn="ctr">
              <a:buNone/>
            </a:pPr>
            <a:r>
              <a:rPr lang="fr-FR" sz="2400" b="1" dirty="0" smtClean="0">
                <a:solidFill>
                  <a:schemeClr val="bg1">
                    <a:lumMod val="50000"/>
                  </a:schemeClr>
                </a:solidFill>
              </a:rPr>
              <a:t>Equipe Championne départementale et 6ème académique</a:t>
            </a:r>
          </a:p>
          <a:p>
            <a:pPr marL="109728" indent="0" algn="ctr">
              <a:buNone/>
            </a:pPr>
            <a:endParaRPr lang="fr-FR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user\Pictures\UNSS 2013 2014\futsal 2\Garçons\J3\PIC_23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916832"/>
            <a:ext cx="585665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3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588800"/>
              </p:ext>
            </p:extLst>
          </p:nvPr>
        </p:nvGraphicFramePr>
        <p:xfrm>
          <a:off x="1172633" y="980728"/>
          <a:ext cx="6946026" cy="1146125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180660"/>
                <a:gridCol w="1180660"/>
                <a:gridCol w="993253"/>
                <a:gridCol w="1197151"/>
                <a:gridCol w="1197151"/>
                <a:gridCol w="1197151"/>
              </a:tblGrid>
              <a:tr h="43204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</a:rPr>
                        <a:t>Années scolaires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2013/2014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</a:rPr>
                        <a:t>2012 /2013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2011/2012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2010/2011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</a:rPr>
                        <a:t>2009/2010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129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Licenciés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138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124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</a:rPr>
                        <a:t>94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59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dirty="0">
                          <a:effectLst/>
                        </a:rPr>
                        <a:t>39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773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2965" y="260648"/>
            <a:ext cx="84244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2800" b="1" cap="none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Evolution</a:t>
            </a:r>
            <a:r>
              <a:rPr lang="fr-FR" sz="2400" b="1" cap="none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FR" sz="2800" b="1" cap="none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 licenciés UNSS au lycée George Sand </a:t>
            </a:r>
            <a:r>
              <a:rPr lang="fr-FR" sz="2000" b="1" cap="none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fr-FR" sz="2000" b="1" cap="none" spc="50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Zone de texte 1"/>
          <p:cNvSpPr txBox="1"/>
          <p:nvPr/>
        </p:nvSpPr>
        <p:spPr>
          <a:xfrm>
            <a:off x="1115616" y="2348880"/>
            <a:ext cx="7238585" cy="558743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800" b="1" spc="5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Indicateurs par rapports aux licenciés de l’as :</a:t>
            </a:r>
            <a:endParaRPr lang="fr-FR" sz="1100" dirty="0">
              <a:solidFill>
                <a:schemeClr val="bg1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212307"/>
              </p:ext>
            </p:extLst>
          </p:nvPr>
        </p:nvGraphicFramePr>
        <p:xfrm>
          <a:off x="1403648" y="3094945"/>
          <a:ext cx="6583565" cy="3662934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316437"/>
                <a:gridCol w="1316437"/>
                <a:gridCol w="1316897"/>
                <a:gridCol w="1316897"/>
                <a:gridCol w="1316897"/>
              </a:tblGrid>
              <a:tr h="665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000" dirty="0" smtClean="0">
                          <a:effectLst/>
                        </a:rPr>
                        <a:t>Lycée</a:t>
                      </a:r>
                      <a:r>
                        <a:rPr lang="fr-FR" sz="1000" baseline="0" dirty="0" smtClean="0">
                          <a:effectLst/>
                        </a:rPr>
                        <a:t> George Sand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000" baseline="0" dirty="0" smtClean="0">
                          <a:effectLst/>
                        </a:rPr>
                        <a:t>2013/2014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400" dirty="0">
                          <a:effectLst/>
                        </a:rPr>
                        <a:t>Lycée George Sand</a:t>
                      </a:r>
                      <a:endParaRPr lang="fr-FR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400" dirty="0">
                          <a:effectLst/>
                        </a:rPr>
                        <a:t>2012 /2013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600" dirty="0">
                          <a:effectLst/>
                        </a:rPr>
                        <a:t>Département de l’Indre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300">
                          <a:effectLst/>
                        </a:rPr>
                        <a:t>Situation Nationale des établissements de même caractéristique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/>
                </a:tc>
              </a:tr>
              <a:tr h="570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600" dirty="0">
                          <a:effectLst/>
                        </a:rPr>
                        <a:t>% Nb licenciés T/ Nb élèves T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800" dirty="0" smtClean="0">
                          <a:effectLst/>
                        </a:rPr>
                        <a:t>26,33%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000" dirty="0" smtClean="0">
                          <a:effectLst/>
                        </a:rPr>
                        <a:t>138 licenciés/</a:t>
                      </a:r>
                      <a:r>
                        <a:rPr lang="fr-FR" sz="1000" baseline="0" dirty="0" smtClean="0">
                          <a:effectLst/>
                        </a:rPr>
                        <a:t> 524 élèves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800" dirty="0">
                          <a:effectLst/>
                        </a:rPr>
                        <a:t>25.77%</a:t>
                      </a:r>
                      <a:endParaRPr lang="fr-FR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000" dirty="0">
                          <a:effectLst/>
                        </a:rPr>
                        <a:t>124 licenciés / 481 élèves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23,88%</a:t>
                      </a:r>
                      <a:endParaRPr lang="fr-FR" dirty="0"/>
                    </a:p>
                  </a:txBody>
                  <a:tcPr marL="62028" marR="620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21,23%</a:t>
                      </a:r>
                      <a:endParaRPr lang="fr-FR" dirty="0"/>
                    </a:p>
                  </a:txBody>
                  <a:tcPr marL="62028" marR="62028" marT="0" marB="0" anchor="ctr"/>
                </a:tc>
              </a:tr>
              <a:tr h="665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600">
                          <a:effectLst/>
                        </a:rPr>
                        <a:t>% Nb licenciés G/ Nb élèves G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800" dirty="0" smtClean="0">
                          <a:effectLst/>
                        </a:rPr>
                        <a:t>34,61%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000" dirty="0" smtClean="0">
                          <a:effectLst/>
                        </a:rPr>
                        <a:t>90 licenciés G/260</a:t>
                      </a:r>
                      <a:r>
                        <a:rPr lang="fr-FR" sz="1000" baseline="0" dirty="0" smtClean="0">
                          <a:effectLst/>
                        </a:rPr>
                        <a:t> </a:t>
                      </a:r>
                      <a:r>
                        <a:rPr lang="fr-FR" sz="1000" dirty="0" smtClean="0">
                          <a:effectLst/>
                        </a:rPr>
                        <a:t>GT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800">
                          <a:effectLst/>
                        </a:rPr>
                        <a:t>30.9%</a:t>
                      </a:r>
                      <a:endParaRPr lang="fr-FR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000">
                          <a:effectLst/>
                        </a:rPr>
                        <a:t>72 licenciés G / 233 GT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00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58,82%</a:t>
                      </a:r>
                    </a:p>
                    <a:p>
                      <a:pPr algn="ctr"/>
                      <a:endParaRPr lang="fr-FR" dirty="0"/>
                    </a:p>
                  </a:txBody>
                  <a:tcPr marL="62028" marR="620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60,16%</a:t>
                      </a:r>
                      <a:endParaRPr lang="fr-FR" dirty="0"/>
                    </a:p>
                  </a:txBody>
                  <a:tcPr marL="62028" marR="62028" marT="0" marB="0" anchor="ctr"/>
                </a:tc>
              </a:tr>
              <a:tr h="778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600">
                          <a:effectLst/>
                        </a:rPr>
                        <a:t>% Nb licenciés F/ Nb élèves F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800" dirty="0" smtClean="0">
                          <a:effectLst/>
                        </a:rPr>
                        <a:t>18,18%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000" dirty="0" smtClean="0">
                          <a:effectLst/>
                        </a:rPr>
                        <a:t>48 licenciés</a:t>
                      </a:r>
                      <a:r>
                        <a:rPr lang="fr-FR" sz="1000" baseline="0" dirty="0" smtClean="0">
                          <a:effectLst/>
                        </a:rPr>
                        <a:t> F/ 264 FT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800" dirty="0">
                          <a:effectLst/>
                        </a:rPr>
                        <a:t>20%</a:t>
                      </a:r>
                      <a:endParaRPr lang="fr-FR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85995" algn="l"/>
                        </a:tabLst>
                      </a:pPr>
                      <a:r>
                        <a:rPr lang="fr-FR" sz="1050" dirty="0">
                          <a:effectLst/>
                        </a:rPr>
                        <a:t>52 Licenciés F / 248 FT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028" marR="620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41,18%</a:t>
                      </a:r>
                      <a:endParaRPr lang="fr-FR" dirty="0"/>
                    </a:p>
                  </a:txBody>
                  <a:tcPr marL="62028" marR="6202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39,84%</a:t>
                      </a:r>
                      <a:endParaRPr lang="fr-FR" dirty="0"/>
                    </a:p>
                  </a:txBody>
                  <a:tcPr marL="62028" marR="6202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9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10951" y="476671"/>
            <a:ext cx="8229600" cy="1099075"/>
          </a:xfrm>
        </p:spPr>
        <p:txBody>
          <a:bodyPr>
            <a:normAutofit fontScale="25000" lnSpcReduction="20000"/>
          </a:bodyPr>
          <a:lstStyle/>
          <a:p>
            <a:pPr marL="109728" indent="0" algn="ctr">
              <a:buNone/>
            </a:pPr>
            <a:r>
              <a:rPr lang="fr-FR" sz="16000" b="1" dirty="0" smtClean="0">
                <a:solidFill>
                  <a:schemeClr val="bg1">
                    <a:lumMod val="50000"/>
                  </a:schemeClr>
                </a:solidFill>
              </a:rPr>
              <a:t>Escalade</a:t>
            </a:r>
          </a:p>
          <a:p>
            <a:pPr marL="109728" indent="0" algn="ctr">
              <a:buNone/>
            </a:pPr>
            <a:r>
              <a:rPr lang="fr-FR" sz="7400" b="1" dirty="0" smtClean="0">
                <a:solidFill>
                  <a:schemeClr val="bg1">
                    <a:lumMod val="50000"/>
                  </a:schemeClr>
                </a:solidFill>
              </a:rPr>
              <a:t>Equipe Vice championne départementale et 9</a:t>
            </a:r>
            <a:r>
              <a:rPr lang="fr-FR" sz="7400" b="1" baseline="30000" dirty="0" smtClean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7400" b="1" dirty="0" smtClean="0">
                <a:solidFill>
                  <a:schemeClr val="bg1">
                    <a:lumMod val="50000"/>
                  </a:schemeClr>
                </a:solidFill>
              </a:rPr>
              <a:t> académique</a:t>
            </a:r>
            <a:endParaRPr lang="fr-FR" sz="7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user\Pictures\UNSS 2013 2014\escalade\acad dreux\IMGP0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75747"/>
            <a:ext cx="6300191" cy="47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900" dirty="0" smtClean="0">
                <a:solidFill>
                  <a:schemeClr val="bg1">
                    <a:lumMod val="50000"/>
                  </a:schemeClr>
                </a:solidFill>
              </a:rPr>
              <a:t>Rugby</a:t>
            </a:r>
            <a:r>
              <a:rPr lang="fr-FR" sz="4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4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700" dirty="0" smtClean="0">
                <a:solidFill>
                  <a:schemeClr val="bg1">
                    <a:lumMod val="50000"/>
                  </a:schemeClr>
                </a:solidFill>
              </a:rPr>
              <a:t>Equipe Championne départementale et 5</a:t>
            </a:r>
            <a:r>
              <a:rPr lang="fr-FR" sz="2700" baseline="30000" dirty="0" smtClean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2700" dirty="0" smtClean="0">
                <a:solidFill>
                  <a:schemeClr val="bg1">
                    <a:lumMod val="50000"/>
                  </a:schemeClr>
                </a:solidFill>
              </a:rPr>
              <a:t> académique </a:t>
            </a:r>
            <a:endParaRPr lang="fr-FR" sz="2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2060848"/>
            <a:ext cx="85689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800" dirty="0" smtClean="0"/>
              <a:t>Bonnet </a:t>
            </a:r>
            <a:r>
              <a:rPr lang="fr-FR" sz="2800" dirty="0" smtClean="0"/>
              <a:t>Gaétan		- </a:t>
            </a:r>
            <a:r>
              <a:rPr lang="fr-FR" sz="2800" dirty="0" err="1" smtClean="0"/>
              <a:t>Journaud</a:t>
            </a:r>
            <a:r>
              <a:rPr lang="fr-FR" sz="2800" dirty="0" smtClean="0"/>
              <a:t> François</a:t>
            </a:r>
          </a:p>
          <a:p>
            <a:pPr marL="285750" indent="-285750">
              <a:buFontTx/>
              <a:buChar char="-"/>
            </a:pPr>
            <a:r>
              <a:rPr lang="fr-FR" sz="2800" dirty="0" smtClean="0"/>
              <a:t>Poiraud Vincent		</a:t>
            </a:r>
            <a:r>
              <a:rPr lang="fr-FR" sz="2800" dirty="0" smtClean="0"/>
              <a:t>- </a:t>
            </a:r>
            <a:r>
              <a:rPr lang="fr-FR" sz="2800" dirty="0" err="1" smtClean="0"/>
              <a:t>Augonnet</a:t>
            </a:r>
            <a:r>
              <a:rPr lang="fr-FR" sz="2800" dirty="0" smtClean="0"/>
              <a:t> Antoine</a:t>
            </a:r>
          </a:p>
          <a:p>
            <a:pPr marL="285750" indent="-285750">
              <a:buFontTx/>
              <a:buChar char="-"/>
            </a:pPr>
            <a:r>
              <a:rPr lang="fr-FR" sz="2800" dirty="0" smtClean="0"/>
              <a:t>Gardel Gabriel		</a:t>
            </a:r>
            <a:r>
              <a:rPr lang="fr-FR" sz="2800" dirty="0" smtClean="0"/>
              <a:t>- </a:t>
            </a:r>
            <a:r>
              <a:rPr lang="fr-FR" sz="2800" dirty="0" smtClean="0"/>
              <a:t>Pinault Valentin</a:t>
            </a:r>
          </a:p>
          <a:p>
            <a:pPr marL="285750" indent="-285750">
              <a:buFontTx/>
              <a:buChar char="-"/>
            </a:pPr>
            <a:r>
              <a:rPr lang="fr-FR" sz="2800" dirty="0" err="1" smtClean="0"/>
              <a:t>Jouanne</a:t>
            </a:r>
            <a:r>
              <a:rPr lang="fr-FR" sz="2800" dirty="0" smtClean="0"/>
              <a:t> Melvin		</a:t>
            </a:r>
            <a:r>
              <a:rPr lang="fr-FR" sz="2800" dirty="0" smtClean="0"/>
              <a:t>- </a:t>
            </a:r>
            <a:r>
              <a:rPr lang="fr-FR" sz="2800" dirty="0" smtClean="0"/>
              <a:t>Gerbault Dylan</a:t>
            </a:r>
          </a:p>
          <a:p>
            <a:pPr marL="285750" indent="-285750">
              <a:buFontTx/>
              <a:buChar char="-"/>
            </a:pPr>
            <a:r>
              <a:rPr lang="fr-FR" sz="2800" dirty="0" err="1" smtClean="0"/>
              <a:t>Lenfant</a:t>
            </a:r>
            <a:r>
              <a:rPr lang="fr-FR" sz="2800" dirty="0" smtClean="0"/>
              <a:t> Corentin	</a:t>
            </a:r>
            <a:r>
              <a:rPr lang="fr-FR" sz="2800" dirty="0" smtClean="0"/>
              <a:t>        - </a:t>
            </a:r>
            <a:r>
              <a:rPr lang="fr-FR" sz="2800" dirty="0" smtClean="0"/>
              <a:t>Bonnet Quentin</a:t>
            </a:r>
          </a:p>
          <a:p>
            <a:pPr marL="285750" indent="-285750">
              <a:buFontTx/>
              <a:buChar char="-"/>
            </a:pPr>
            <a:r>
              <a:rPr lang="fr-FR" sz="2800" dirty="0" err="1" smtClean="0"/>
              <a:t>Thonat</a:t>
            </a:r>
            <a:r>
              <a:rPr lang="fr-FR" sz="2800" dirty="0" smtClean="0"/>
              <a:t> Théo		</a:t>
            </a:r>
            <a:r>
              <a:rPr lang="fr-FR" sz="2800" dirty="0" smtClean="0"/>
              <a:t>        - </a:t>
            </a:r>
            <a:r>
              <a:rPr lang="fr-FR" sz="2800" dirty="0" err="1" smtClean="0"/>
              <a:t>Pignot</a:t>
            </a:r>
            <a:r>
              <a:rPr lang="fr-FR" sz="2800" dirty="0" smtClean="0"/>
              <a:t> Armand</a:t>
            </a:r>
          </a:p>
          <a:p>
            <a:pPr marL="285750" indent="-285750">
              <a:buFontTx/>
              <a:buChar char="-"/>
            </a:pPr>
            <a:r>
              <a:rPr lang="fr-FR" sz="2800" dirty="0" err="1" smtClean="0"/>
              <a:t>Augonnet</a:t>
            </a:r>
            <a:r>
              <a:rPr lang="fr-FR" sz="2800" dirty="0" smtClean="0"/>
              <a:t> Quentin</a:t>
            </a:r>
          </a:p>
        </p:txBody>
      </p:sp>
    </p:spTree>
    <p:extLst>
      <p:ext uri="{BB962C8B-B14F-4D97-AF65-F5344CB8AC3E}">
        <p14:creationId xmlns:p14="http://schemas.microsoft.com/office/powerpoint/2010/main" val="53251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fr-FR" sz="6600" b="1" dirty="0" smtClean="0"/>
              <a:t>Les équipes aux championnats de France</a:t>
            </a:r>
            <a:endParaRPr lang="fr-FR" sz="6600" b="1" dirty="0"/>
          </a:p>
        </p:txBody>
      </p:sp>
    </p:spTree>
    <p:extLst>
      <p:ext uri="{BB962C8B-B14F-4D97-AF65-F5344CB8AC3E}">
        <p14:creationId xmlns:p14="http://schemas.microsoft.com/office/powerpoint/2010/main" val="343188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4900" dirty="0" smtClean="0">
                <a:solidFill>
                  <a:schemeClr val="bg1">
                    <a:lumMod val="50000"/>
                  </a:schemeClr>
                </a:solidFill>
              </a:rPr>
              <a:t>L’aérobic</a:t>
            </a:r>
            <a:r>
              <a:rPr lang="fr-FR" sz="4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fr-FR" sz="4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700" dirty="0" smtClean="0">
                <a:solidFill>
                  <a:schemeClr val="bg1">
                    <a:lumMod val="50000"/>
                  </a:schemeClr>
                </a:solidFill>
              </a:rPr>
              <a:t>Championnes départementales, championnes </a:t>
            </a:r>
            <a:r>
              <a:rPr lang="fr-FR" sz="2700" dirty="0" err="1" smtClean="0">
                <a:solidFill>
                  <a:schemeClr val="bg1">
                    <a:lumMod val="50000"/>
                  </a:schemeClr>
                </a:solidFill>
              </a:rPr>
              <a:t>academiques</a:t>
            </a:r>
            <a:r>
              <a:rPr lang="fr-FR" sz="2700" dirty="0" smtClean="0">
                <a:solidFill>
                  <a:schemeClr val="bg1">
                    <a:lumMod val="50000"/>
                  </a:schemeClr>
                </a:solidFill>
              </a:rPr>
              <a:t> et</a:t>
            </a:r>
            <a:r>
              <a:rPr lang="fr-FR" sz="440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  <a:endParaRPr lang="fr-FR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user\Pictures\UNSS 2013 2014\aerobic\IMG_36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90" y="1628800"/>
            <a:ext cx="7424245" cy="494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552" y="2091680"/>
            <a:ext cx="458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Vices championnes de France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563888" y="5821232"/>
            <a:ext cx="516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8</a:t>
            </a:r>
            <a:r>
              <a:rPr lang="fr-FR" sz="2400" b="1" baseline="30000" dirty="0" smtClean="0"/>
              <a:t>ème</a:t>
            </a:r>
            <a:r>
              <a:rPr lang="fr-FR" sz="2400" b="1" dirty="0" smtClean="0"/>
              <a:t> des championnats de France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06877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801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6000" dirty="0" smtClean="0">
                <a:solidFill>
                  <a:schemeClr val="tx1"/>
                </a:solidFill>
              </a:rPr>
              <a:t>Les récompenses de l’AS</a:t>
            </a:r>
            <a:endParaRPr lang="fr-FR" sz="6000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0164" y="2348880"/>
            <a:ext cx="7932301" cy="14978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fr-FR" sz="4400" b="1" cap="none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La meilleure participation</a:t>
            </a:r>
          </a:p>
          <a:p>
            <a:pPr marL="109728" indent="0" algn="ctr">
              <a:buNone/>
            </a:pPr>
            <a:r>
              <a:rPr lang="fr-FR" sz="44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Fille et Garçon</a:t>
            </a:r>
            <a:endParaRPr lang="fr-FR" sz="4400" b="1" cap="none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05" y="4261830"/>
            <a:ext cx="8968393" cy="27289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fr-FR" sz="40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Le meilleur sportif polyvalent</a:t>
            </a:r>
          </a:p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fr-FR" sz="4400" b="1" spc="50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Fille et Garçon</a:t>
            </a:r>
          </a:p>
          <a:p>
            <a:pPr algn="ctr"/>
            <a:endParaRPr lang="fr-FR" sz="4000" b="1" spc="50" dirty="0" smtClean="0">
              <a:ln w="11430"/>
              <a:gradFill>
                <a:gsLst>
                  <a:gs pos="25000">
                    <a:srgbClr val="DA1F28">
                      <a:satMod val="155000"/>
                    </a:srgbClr>
                  </a:gs>
                  <a:gs pos="100000">
                    <a:srgbClr val="DA1F28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fr-FR" sz="4000" b="1" spc="50" dirty="0">
              <a:ln w="11430"/>
              <a:gradFill>
                <a:gsLst>
                  <a:gs pos="25000">
                    <a:srgbClr val="DA1F28">
                      <a:satMod val="155000"/>
                    </a:srgbClr>
                  </a:gs>
                  <a:gs pos="100000">
                    <a:srgbClr val="DA1F28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61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dirty="0" smtClean="0">
                <a:solidFill>
                  <a:schemeClr val="bg1">
                    <a:lumMod val="50000"/>
                  </a:schemeClr>
                </a:solidFill>
              </a:rPr>
              <a:t>Axelle Huet</a:t>
            </a:r>
            <a:endParaRPr lang="fr-FR" sz="6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Pictures\UNSS 2013 2014\KAYAK\KAYAK 2\IMGP0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9" y="1124744"/>
            <a:ext cx="7169568" cy="53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608088" y="2996952"/>
            <a:ext cx="737828" cy="1129435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39836" y="1412776"/>
            <a:ext cx="652317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                     Activités pratiquées à l’AS :</a:t>
            </a:r>
          </a:p>
          <a:p>
            <a:r>
              <a:rPr lang="fr-FR" dirty="0" smtClean="0"/>
              <a:t>Renforcement musculaire, canoë-kayak, escalade.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34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6600" dirty="0" smtClean="0">
                <a:solidFill>
                  <a:schemeClr val="bg1">
                    <a:lumMod val="50000"/>
                  </a:schemeClr>
                </a:solidFill>
              </a:rPr>
              <a:t>Damien Mercier</a:t>
            </a:r>
            <a:r>
              <a:rPr lang="fr-FR" sz="66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fr-FR" sz="6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66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fr-FR" sz="6600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2" descr="E:\Aerobic\20140415_224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707904" y="1916832"/>
            <a:ext cx="2160240" cy="381642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39836" y="1089610"/>
            <a:ext cx="652317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                 Activités pratiquées à l’AS :</a:t>
            </a:r>
          </a:p>
          <a:p>
            <a:r>
              <a:rPr lang="fr-FR" dirty="0" smtClean="0"/>
              <a:t>           </a:t>
            </a:r>
            <a:r>
              <a:rPr lang="fr-FR" dirty="0" err="1" smtClean="0"/>
              <a:t>Badminton,foot</a:t>
            </a:r>
            <a:r>
              <a:rPr lang="fr-FR" dirty="0" smtClean="0"/>
              <a:t> à 7, </a:t>
            </a:r>
            <a:r>
              <a:rPr lang="fr-FR" dirty="0" err="1" smtClean="0"/>
              <a:t>futsal,canoë</a:t>
            </a:r>
            <a:r>
              <a:rPr lang="fr-FR" dirty="0" smtClean="0"/>
              <a:t>-kayak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901">
            <a:off x="6887567" y="704772"/>
            <a:ext cx="1922416" cy="191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34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dirty="0" smtClean="0">
                <a:solidFill>
                  <a:schemeClr val="bg1">
                    <a:lumMod val="50000"/>
                  </a:schemeClr>
                </a:solidFill>
              </a:rPr>
              <a:t>Amélie </a:t>
            </a:r>
            <a:r>
              <a:rPr lang="fr-FR" sz="6700" dirty="0" err="1" smtClean="0">
                <a:solidFill>
                  <a:schemeClr val="bg1">
                    <a:lumMod val="50000"/>
                  </a:schemeClr>
                </a:solidFill>
              </a:rPr>
              <a:t>Pagnard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sz="1200" dirty="0"/>
          </a:p>
        </p:txBody>
      </p:sp>
      <p:pic>
        <p:nvPicPr>
          <p:cNvPr id="2050" name="Picture 2" descr="C:\Users\user\Pictures\UNSS 2013 2014\badminton\j3 pOULE BASSE\DSCF1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156176" cy="4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3203848" y="2348880"/>
            <a:ext cx="1440160" cy="280831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65995" y="1257082"/>
            <a:ext cx="652317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                  Activités pratiquées à l’AS :</a:t>
            </a:r>
          </a:p>
          <a:p>
            <a:r>
              <a:rPr lang="fr-FR" dirty="0" smtClean="0"/>
              <a:t>           </a:t>
            </a:r>
            <a:r>
              <a:rPr lang="fr-FR" dirty="0" err="1" smtClean="0"/>
              <a:t>Badminton,plein-air</a:t>
            </a:r>
            <a:r>
              <a:rPr lang="fr-FR" dirty="0" smtClean="0"/>
              <a:t>, escalade, canoë-kayak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34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95536" y="485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700" dirty="0" smtClean="0">
                <a:solidFill>
                  <a:schemeClr val="bg1">
                    <a:lumMod val="50000"/>
                  </a:schemeClr>
                </a:solidFill>
              </a:rPr>
              <a:t>Nicolas </a:t>
            </a:r>
            <a:r>
              <a:rPr lang="fr-FR" sz="6700" dirty="0" err="1" smtClean="0">
                <a:solidFill>
                  <a:schemeClr val="bg1">
                    <a:lumMod val="50000"/>
                  </a:schemeClr>
                </a:solidFill>
              </a:rPr>
              <a:t>Massaux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800" dirty="0" smtClean="0">
                <a:solidFill>
                  <a:srgbClr val="FF0000"/>
                </a:solidFill>
              </a:rPr>
              <a:t>Badminton/Foot à </a:t>
            </a:r>
            <a:r>
              <a:rPr lang="fr-FR" sz="1800" dirty="0" smtClean="0">
                <a:solidFill>
                  <a:srgbClr val="FF0000"/>
                </a:solidFill>
              </a:rPr>
              <a:t>7/Canoë-Kayak/Plein-air/Escalade/</a:t>
            </a:r>
            <a:r>
              <a:rPr lang="fr-FR" sz="1800" dirty="0" err="1" smtClean="0">
                <a:solidFill>
                  <a:srgbClr val="FF0000"/>
                </a:solidFill>
              </a:rPr>
              <a:t>futsal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sz="1200" dirty="0"/>
          </a:p>
        </p:txBody>
      </p:sp>
      <p:pic>
        <p:nvPicPr>
          <p:cNvPr id="5" name="Picture 2" descr="C:\Users\user\Pictures\UNSS 2013 2014\KAYAK\KAYAK 2\IMGP0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27121"/>
            <a:ext cx="6554567" cy="49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1917626" y="2636911"/>
            <a:ext cx="1512168" cy="309634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668">
            <a:off x="6771047" y="4653136"/>
            <a:ext cx="2053050" cy="2040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34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3204" y="1111970"/>
            <a:ext cx="8229600" cy="5269358"/>
          </a:xfrm>
        </p:spPr>
        <p:txBody>
          <a:bodyPr>
            <a:normAutofit/>
          </a:bodyPr>
          <a:lstStyle/>
          <a:p>
            <a:pPr marL="0" lvl="0" indent="0">
              <a:spcBef>
                <a:spcPct val="20000"/>
              </a:spcBef>
              <a:buClr>
                <a:srgbClr val="94C600"/>
              </a:buClr>
              <a:buSzPct val="76000"/>
              <a:buNone/>
            </a:pPr>
            <a:r>
              <a:rPr lang="fr-FR" sz="1400" b="1" u="sng" dirty="0">
                <a:latin typeface="Century Gothic"/>
              </a:rPr>
              <a:t> Pour le fonctionnement de cette année, nous voulions remercier : </a:t>
            </a:r>
          </a:p>
          <a:p>
            <a:pPr marL="0" lvl="0" indent="0">
              <a:spcBef>
                <a:spcPct val="20000"/>
              </a:spcBef>
              <a:buClr>
                <a:srgbClr val="94C600"/>
              </a:buClr>
              <a:buSzPct val="76000"/>
              <a:buNone/>
            </a:pPr>
            <a:endParaRPr lang="fr-FR" sz="1400" b="1" u="sng" dirty="0">
              <a:solidFill>
                <a:srgbClr val="FF0000"/>
              </a:solidFill>
              <a:latin typeface="Century Gothic"/>
            </a:endParaRPr>
          </a:p>
          <a:p>
            <a:pPr marL="354330" lvl="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dirty="0">
                <a:solidFill>
                  <a:srgbClr val="3E3D2D"/>
                </a:solidFill>
                <a:latin typeface="Century Gothic"/>
              </a:rPr>
              <a:t>Notre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président </a:t>
            </a:r>
            <a:r>
              <a:rPr lang="fr-FR" sz="1700" b="1" dirty="0" err="1" smtClean="0">
                <a:solidFill>
                  <a:srgbClr val="3E3D2D"/>
                </a:solidFill>
                <a:latin typeface="Century Gothic"/>
              </a:rPr>
              <a:t>M.Okala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pour son soutien et ses encouragements, ainsi que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les mises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à disposition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du </a:t>
            </a:r>
            <a:r>
              <a:rPr lang="fr-FR" sz="1700" dirty="0" err="1">
                <a:solidFill>
                  <a:srgbClr val="3E3D2D"/>
                </a:solidFill>
                <a:latin typeface="Century Gothic"/>
              </a:rPr>
              <a:t>Jumpy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 pour les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 3 animations kayak, les 3 sorties escalade et la sortie de fin d’année.</a:t>
            </a:r>
            <a:endParaRPr lang="fr-FR" sz="1700" dirty="0">
              <a:solidFill>
                <a:srgbClr val="3E3D2D"/>
              </a:solidFill>
              <a:latin typeface="Century Gothic"/>
            </a:endParaRPr>
          </a:p>
          <a:p>
            <a:pPr marL="68580" lvl="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La 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Mairie </a:t>
            </a:r>
            <a:r>
              <a:rPr lang="fr-FR" sz="1700" b="1" dirty="0">
                <a:solidFill>
                  <a:srgbClr val="3E3D2D"/>
                </a:solidFill>
                <a:latin typeface="Century Gothic"/>
              </a:rPr>
              <a:t>de La Châtre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pour la mise à disposition des installations municipales (gymnase Garnier et Fouchet) et son soutien financier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.</a:t>
            </a:r>
          </a:p>
          <a:p>
            <a:pPr marL="354330" lvl="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b="1" dirty="0" err="1" smtClean="0">
                <a:solidFill>
                  <a:srgbClr val="3E3D2D"/>
                </a:solidFill>
                <a:latin typeface="Century Gothic"/>
              </a:rPr>
              <a:t>M.Touchet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et La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PEEP pour son soutien financier à l’occasion des championnats de France UNSS d’aérobic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.</a:t>
            </a:r>
          </a:p>
          <a:p>
            <a:pPr marL="354330" lvl="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dirty="0" err="1" smtClean="0">
                <a:solidFill>
                  <a:srgbClr val="3E3D2D"/>
                </a:solidFill>
                <a:latin typeface="Century Gothic"/>
              </a:rPr>
              <a:t>M.Julien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700" b="1" dirty="0" err="1" smtClean="0">
                <a:solidFill>
                  <a:srgbClr val="3E3D2D"/>
                </a:solidFill>
                <a:latin typeface="Century Gothic"/>
              </a:rPr>
              <a:t>Allaurent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 pour sa gestion et son coaching de l’équipe de rugby.</a:t>
            </a:r>
            <a:endParaRPr lang="fr-FR" sz="1700" dirty="0" smtClean="0">
              <a:solidFill>
                <a:srgbClr val="3E3D2D"/>
              </a:solidFill>
              <a:latin typeface="Century Gothic"/>
            </a:endParaRPr>
          </a:p>
          <a:p>
            <a:pPr marL="354330" lvl="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M. 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Colombo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 qui a animé toute l’année une séance de renforcement musculaire hebdomadaire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et à coaché notre équipe de hand-ball !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 </a:t>
            </a:r>
            <a:endParaRPr lang="fr-FR" sz="1700" b="1" dirty="0" smtClean="0">
              <a:solidFill>
                <a:srgbClr val="3E3D2D"/>
              </a:solidFill>
              <a:latin typeface="Century Gothic"/>
            </a:endParaRPr>
          </a:p>
          <a:p>
            <a:pPr marL="354330" lvl="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M. </a:t>
            </a:r>
            <a:r>
              <a:rPr lang="fr-FR" sz="1700" b="1" dirty="0" err="1" smtClean="0">
                <a:solidFill>
                  <a:srgbClr val="3E3D2D"/>
                </a:solidFill>
                <a:latin typeface="Century Gothic"/>
              </a:rPr>
              <a:t>Pedart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 et M. </a:t>
            </a:r>
            <a:r>
              <a:rPr lang="fr-FR" sz="1700" b="1" dirty="0" smtClean="0">
                <a:solidFill>
                  <a:srgbClr val="3E3D2D"/>
                </a:solidFill>
                <a:latin typeface="Century Gothic"/>
              </a:rPr>
              <a:t>Sabatier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 pour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leur participation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à l’encadrement des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canoë-kayak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.</a:t>
            </a:r>
            <a:endParaRPr lang="fr-FR" sz="1700" dirty="0">
              <a:solidFill>
                <a:srgbClr val="3E3D2D"/>
              </a:solidFill>
              <a:latin typeface="Century Gothic"/>
            </a:endParaRPr>
          </a:p>
          <a:p>
            <a:pPr marL="354330" lvl="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b="1" dirty="0">
                <a:solidFill>
                  <a:srgbClr val="3E3D2D"/>
                </a:solidFill>
                <a:latin typeface="Century Gothic"/>
              </a:rPr>
              <a:t>Mme </a:t>
            </a:r>
            <a:r>
              <a:rPr lang="fr-FR" sz="1700" b="1" dirty="0" err="1">
                <a:solidFill>
                  <a:srgbClr val="3E3D2D"/>
                </a:solidFill>
                <a:latin typeface="Century Gothic"/>
              </a:rPr>
              <a:t>Dimeglio</a:t>
            </a:r>
            <a:r>
              <a:rPr lang="fr-FR" sz="1700" b="1" dirty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700" dirty="0">
                <a:solidFill>
                  <a:srgbClr val="3E3D2D"/>
                </a:solidFill>
                <a:latin typeface="Century Gothic"/>
              </a:rPr>
              <a:t>pour le suivi  et la préparation de 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nos deux formidables équipes d’aérobic.</a:t>
            </a:r>
            <a:endParaRPr lang="fr-FR" sz="1700" dirty="0">
              <a:solidFill>
                <a:srgbClr val="3E3D2D"/>
              </a:solidFill>
              <a:latin typeface="Century Gothic"/>
            </a:endParaRPr>
          </a:p>
          <a:p>
            <a:pPr marL="354330" lvl="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M. </a:t>
            </a:r>
            <a:r>
              <a:rPr lang="fr-FR" sz="1700" b="1" dirty="0" err="1" smtClean="0">
                <a:solidFill>
                  <a:srgbClr val="3E3D2D"/>
                </a:solidFill>
                <a:latin typeface="Century Gothic"/>
              </a:rPr>
              <a:t>Vaslin</a:t>
            </a:r>
            <a:r>
              <a:rPr lang="fr-FR" sz="1700" dirty="0" smtClean="0">
                <a:solidFill>
                  <a:srgbClr val="3E3D2D"/>
                </a:solidFill>
                <a:latin typeface="Century Gothic"/>
              </a:rPr>
              <a:t> président de la CDC.</a:t>
            </a:r>
            <a:endParaRPr lang="fr-FR" sz="1700" dirty="0">
              <a:solidFill>
                <a:srgbClr val="3E3D2D"/>
              </a:solidFill>
              <a:latin typeface="Century Gothic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11560" y="39537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Les remerciements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226258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0743183"/>
              </p:ext>
            </p:extLst>
          </p:nvPr>
        </p:nvGraphicFramePr>
        <p:xfrm>
          <a:off x="179512" y="260648"/>
          <a:ext cx="4320480" cy="312035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4320480"/>
              </a:tblGrid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Basket</a:t>
                      </a:r>
                      <a:endParaRPr lang="fr-FR" sz="1600" b="1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Kayak biplace (journée </a:t>
                      </a:r>
                      <a:r>
                        <a:rPr lang="fr-FR" sz="1600" dirty="0" smtClean="0">
                          <a:effectLst/>
                        </a:rPr>
                        <a:t>plein-air)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VTT</a:t>
                      </a:r>
                      <a:r>
                        <a:rPr lang="fr-FR" sz="1600" baseline="0" dirty="0" smtClean="0">
                          <a:effectLst/>
                        </a:rPr>
                        <a:t> (annulée pour cause météo) 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Football à 7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Futsal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Hand-ball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Cross country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Badminton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Aerobic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escalade</a:t>
                      </a:r>
                      <a:endParaRPr lang="fr-FR" sz="16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240666"/>
              </p:ext>
            </p:extLst>
          </p:nvPr>
        </p:nvGraphicFramePr>
        <p:xfrm>
          <a:off x="3288028" y="4581128"/>
          <a:ext cx="5688632" cy="2226842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5688632"/>
              </a:tblGrid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0580" algn="l"/>
                        </a:tabLst>
                      </a:pPr>
                      <a:r>
                        <a:rPr lang="fr-FR" sz="2400" dirty="0">
                          <a:effectLst/>
                        </a:rPr>
                        <a:t>Natation</a:t>
                      </a:r>
                      <a:endParaRPr lang="fr-FR" sz="2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0580" algn="l"/>
                        </a:tabLst>
                      </a:pPr>
                      <a:r>
                        <a:rPr lang="fr-FR" sz="2400" dirty="0">
                          <a:effectLst/>
                        </a:rPr>
                        <a:t>Randonnée </a:t>
                      </a:r>
                      <a:r>
                        <a:rPr lang="fr-FR" sz="2400" dirty="0" smtClean="0">
                          <a:effectLst/>
                        </a:rPr>
                        <a:t>VTT (annulée</a:t>
                      </a:r>
                      <a:r>
                        <a:rPr lang="fr-FR" sz="2400" baseline="0" dirty="0" smtClean="0">
                          <a:effectLst/>
                        </a:rPr>
                        <a:t> pour cause météo) </a:t>
                      </a:r>
                      <a:endParaRPr lang="fr-FR" sz="2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0580" algn="l"/>
                        </a:tabLst>
                      </a:pPr>
                      <a:r>
                        <a:rPr lang="fr-FR" sz="2400" dirty="0">
                          <a:effectLst/>
                        </a:rPr>
                        <a:t>Canoë-Kayak en descente de rivières (Creuse, Cher et </a:t>
                      </a:r>
                      <a:r>
                        <a:rPr lang="fr-FR" sz="2400" dirty="0" smtClean="0">
                          <a:effectLst/>
                        </a:rPr>
                        <a:t>Gartempe)</a:t>
                      </a:r>
                      <a:endParaRPr lang="fr-FR" sz="2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35284" y="879103"/>
            <a:ext cx="4908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Compétitions </a:t>
            </a:r>
            <a:endParaRPr lang="fr-F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962" y="3645024"/>
            <a:ext cx="3991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Animations</a:t>
            </a:r>
            <a:endParaRPr lang="fr-F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Flèche à angle droit 7"/>
          <p:cNvSpPr/>
          <p:nvPr/>
        </p:nvSpPr>
        <p:spPr>
          <a:xfrm rot="5400000">
            <a:off x="2232306" y="4178798"/>
            <a:ext cx="850392" cy="1380724"/>
          </a:xfrm>
          <a:prstGeom prst="bentUpArrow">
            <a:avLst>
              <a:gd name="adj1" fmla="val 25000"/>
              <a:gd name="adj2" fmla="val 2310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Flèche à angle droit 9"/>
          <p:cNvSpPr/>
          <p:nvPr/>
        </p:nvSpPr>
        <p:spPr>
          <a:xfrm rot="16200000" flipH="1">
            <a:off x="4526176" y="1265900"/>
            <a:ext cx="1008112" cy="158989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4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>
            <a:normAutofit/>
          </a:bodyPr>
          <a:lstStyle/>
          <a:p>
            <a:pPr marL="35433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600" b="1" dirty="0" smtClean="0">
                <a:solidFill>
                  <a:srgbClr val="3E3D2D"/>
                </a:solidFill>
                <a:latin typeface="Century Gothic"/>
              </a:rPr>
              <a:t>Mme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600" b="1" dirty="0" err="1">
                <a:solidFill>
                  <a:srgbClr val="3E3D2D"/>
                </a:solidFill>
                <a:latin typeface="Century Gothic"/>
              </a:rPr>
              <a:t>Lécrivain</a:t>
            </a:r>
            <a:r>
              <a:rPr lang="fr-FR" sz="1600" dirty="0">
                <a:solidFill>
                  <a:srgbClr val="3E3D2D"/>
                </a:solidFill>
                <a:latin typeface="Century Gothic"/>
              </a:rPr>
              <a:t> pour l’administration du blog qui s’avère un outil de</a:t>
            </a:r>
          </a:p>
          <a:p>
            <a:pPr marL="68580" lvl="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r>
              <a:rPr lang="fr-FR" sz="1600" dirty="0">
                <a:solidFill>
                  <a:srgbClr val="3E3D2D"/>
                </a:solidFill>
                <a:latin typeface="Century Gothic"/>
              </a:rPr>
              <a:t>      communication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formidablement </a:t>
            </a:r>
            <a:r>
              <a:rPr lang="fr-FR" sz="1600" dirty="0">
                <a:solidFill>
                  <a:srgbClr val="3E3D2D"/>
                </a:solidFill>
                <a:latin typeface="Century Gothic"/>
              </a:rPr>
              <a:t>pratique et très efficace pour notre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AS.</a:t>
            </a:r>
          </a:p>
          <a:p>
            <a:pPr marL="354330" lvl="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itchFamily="49" charset="0"/>
              <a:buChar char="o"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Le </a:t>
            </a:r>
            <a:r>
              <a:rPr lang="fr-FR" sz="1600" b="1" dirty="0" smtClean="0">
                <a:solidFill>
                  <a:srgbClr val="3E3D2D"/>
                </a:solidFill>
                <a:latin typeface="Century Gothic"/>
              </a:rPr>
              <a:t>personnel de restauration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pour la fourniture des nombreux pique-niques distribués lors des nombreuses sorties de l’année.</a:t>
            </a:r>
          </a:p>
          <a:p>
            <a:pPr marL="354330" lvl="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itchFamily="49" charset="0"/>
              <a:buChar char="o"/>
            </a:pPr>
            <a:r>
              <a:rPr lang="fr-FR" sz="1600" b="1" dirty="0" smtClean="0">
                <a:solidFill>
                  <a:srgbClr val="3E3D2D"/>
                </a:solidFill>
                <a:latin typeface="Century Gothic"/>
              </a:rPr>
              <a:t>Les assistants d’éducation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et </a:t>
            </a:r>
            <a:r>
              <a:rPr lang="fr-FR" sz="1600" b="1" dirty="0" smtClean="0">
                <a:solidFill>
                  <a:srgbClr val="3E3D2D"/>
                </a:solidFill>
                <a:latin typeface="Century Gothic"/>
              </a:rPr>
              <a:t>Mme </a:t>
            </a:r>
            <a:r>
              <a:rPr lang="fr-FR" sz="1600" b="1" dirty="0" err="1" smtClean="0">
                <a:solidFill>
                  <a:srgbClr val="3E3D2D"/>
                </a:solidFill>
                <a:latin typeface="Century Gothic"/>
              </a:rPr>
              <a:t>Labarre</a:t>
            </a:r>
            <a:r>
              <a:rPr lang="fr-FR" sz="1600" b="1" dirty="0" smtClean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pour leur aide précieuse dans la gestion des élèves internes.</a:t>
            </a:r>
            <a:endParaRPr lang="fr-FR" sz="1600" dirty="0">
              <a:solidFill>
                <a:srgbClr val="3E3D2D"/>
              </a:solidFill>
              <a:latin typeface="Century Gothic"/>
            </a:endParaRPr>
          </a:p>
          <a:p>
            <a:pPr marL="35433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600" b="1" dirty="0" smtClean="0">
                <a:solidFill>
                  <a:srgbClr val="3E3D2D"/>
                </a:solidFill>
                <a:latin typeface="Century Gothic"/>
              </a:rPr>
              <a:t>Sophie </a:t>
            </a:r>
            <a:r>
              <a:rPr lang="fr-FR" sz="1600" b="1" dirty="0" err="1">
                <a:solidFill>
                  <a:srgbClr val="3E3D2D"/>
                </a:solidFill>
                <a:latin typeface="Century Gothic"/>
              </a:rPr>
              <a:t>Labesse</a:t>
            </a:r>
            <a:r>
              <a:rPr lang="fr-FR" sz="1600" b="1" dirty="0">
                <a:solidFill>
                  <a:srgbClr val="3E3D2D"/>
                </a:solidFill>
                <a:latin typeface="Century Gothic"/>
              </a:rPr>
              <a:t> </a:t>
            </a:r>
            <a:r>
              <a:rPr lang="fr-FR" sz="1600" dirty="0">
                <a:solidFill>
                  <a:srgbClr val="3E3D2D"/>
                </a:solidFill>
                <a:latin typeface="Century Gothic"/>
              </a:rPr>
              <a:t>pour ses articles sur l’aérobic dans notre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rubrique du blog :   </a:t>
            </a:r>
          </a:p>
          <a:p>
            <a:pPr marL="6858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     « </a:t>
            </a:r>
            <a:r>
              <a:rPr lang="fr-FR" sz="1600" dirty="0" err="1" smtClean="0">
                <a:solidFill>
                  <a:srgbClr val="3E3D2D"/>
                </a:solidFill>
                <a:latin typeface="Century Gothic"/>
              </a:rPr>
              <a:t>Sportez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-vous bien ! »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.</a:t>
            </a:r>
            <a:endParaRPr lang="fr-FR" sz="1600" dirty="0" smtClean="0">
              <a:solidFill>
                <a:srgbClr val="3E3D2D"/>
              </a:solidFill>
              <a:latin typeface="Century Gothic"/>
            </a:endParaRPr>
          </a:p>
          <a:p>
            <a:pPr marL="354330" lvl="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Et </a:t>
            </a:r>
            <a:r>
              <a:rPr lang="fr-FR" sz="1600" b="1" dirty="0">
                <a:solidFill>
                  <a:srgbClr val="3E3D2D"/>
                </a:solidFill>
                <a:latin typeface="Century Gothic"/>
              </a:rPr>
              <a:t>tous les élèves </a:t>
            </a:r>
            <a:r>
              <a:rPr lang="fr-FR" sz="1600" dirty="0">
                <a:solidFill>
                  <a:srgbClr val="3E3D2D"/>
                </a:solidFill>
                <a:latin typeface="Century Gothic"/>
              </a:rPr>
              <a:t>pour leur implication et leur excellent comportement sur les journées de compétition et d ’animations organisées cette année </a:t>
            </a: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!</a:t>
            </a:r>
          </a:p>
          <a:p>
            <a:pPr marL="354330" lvl="0" indent="-28575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Font typeface="Courier New" panose="02070309020205020404" pitchFamily="49" charset="0"/>
              <a:buChar char="o"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Enfin une mention spéciale à celle que nous allons tous regretter :</a:t>
            </a:r>
          </a:p>
          <a:p>
            <a:pPr marL="68580" lvl="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Elle a apporté sa jeunesse, son dynamisme, son enthousiasme, sa conscience professionnelle à l’association sportive du lycée… et cela sans jamais compter ses heures, son temps et sa peine !</a:t>
            </a:r>
          </a:p>
          <a:p>
            <a:pPr marL="68580" lvl="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endParaRPr lang="fr-FR" sz="1600" dirty="0" smtClean="0">
              <a:solidFill>
                <a:srgbClr val="3E3D2D"/>
              </a:solidFill>
              <a:latin typeface="Century Gothic"/>
            </a:endParaRPr>
          </a:p>
          <a:p>
            <a:pPr marL="68580" lvl="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                                          J’ai nommé Madame </a:t>
            </a:r>
            <a:r>
              <a:rPr lang="fr-FR" sz="1600" b="1" dirty="0" smtClean="0">
                <a:latin typeface="Century Gothic"/>
              </a:rPr>
              <a:t>Marion </a:t>
            </a:r>
            <a:r>
              <a:rPr lang="fr-FR" sz="1600" b="1" dirty="0" err="1" smtClean="0">
                <a:latin typeface="Century Gothic"/>
              </a:rPr>
              <a:t>Pigal</a:t>
            </a:r>
            <a:endParaRPr lang="fr-FR" sz="1600" b="1" dirty="0" smtClean="0">
              <a:latin typeface="Century Gothic"/>
            </a:endParaRPr>
          </a:p>
          <a:p>
            <a:pPr marL="68580" lvl="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endParaRPr lang="fr-FR" sz="1600" dirty="0" smtClean="0">
              <a:solidFill>
                <a:srgbClr val="3E3D2D"/>
              </a:solidFill>
              <a:latin typeface="Century Gothic"/>
            </a:endParaRPr>
          </a:p>
          <a:p>
            <a:pPr marL="68580" lvl="0" indent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6000"/>
              <a:buNone/>
            </a:pPr>
            <a:r>
              <a:rPr lang="fr-FR" sz="1600" dirty="0" smtClean="0">
                <a:solidFill>
                  <a:srgbClr val="3E3D2D"/>
                </a:solidFill>
                <a:latin typeface="Century Gothic"/>
              </a:rPr>
              <a:t>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068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862158"/>
            <a:ext cx="8229600" cy="5976664"/>
          </a:xfrm>
        </p:spPr>
        <p:txBody>
          <a:bodyPr/>
          <a:lstStyle/>
          <a:p>
            <a:pPr marL="68580" lvl="0" indent="0" algn="ctr">
              <a:spcBef>
                <a:spcPct val="20000"/>
              </a:spcBef>
              <a:buClr>
                <a:srgbClr val="94C600"/>
              </a:buClr>
              <a:buSzPct val="76000"/>
              <a:buNone/>
            </a:pPr>
            <a:r>
              <a:rPr lang="fr-FR" sz="8000" b="1" dirty="0">
                <a:latin typeface="Century Gothic"/>
              </a:rPr>
              <a:t>Merci pour votre présence et bonne fin d’année à tous 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729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530619"/>
          </a:xfrm>
        </p:spPr>
        <p:txBody>
          <a:bodyPr>
            <a:normAutofit/>
          </a:bodyPr>
          <a:lstStyle/>
          <a:p>
            <a:pPr algn="just"/>
            <a:r>
              <a:rPr lang="fr-FR" sz="2000" dirty="0"/>
              <a:t>5</a:t>
            </a:r>
            <a:r>
              <a:rPr lang="fr-FR" sz="2000" dirty="0" smtClean="0"/>
              <a:t> sports qualifiés au niveau académique.</a:t>
            </a:r>
          </a:p>
          <a:p>
            <a:pPr algn="just"/>
            <a:r>
              <a:rPr lang="fr-FR" sz="2000" dirty="0" smtClean="0"/>
              <a:t>10 sorties en loisir sportif (1VTT et 4 canoë ou kayak, 5 en escalade).</a:t>
            </a:r>
          </a:p>
          <a:p>
            <a:pPr algn="just"/>
            <a:r>
              <a:rPr lang="fr-FR" sz="2000" dirty="0" smtClean="0"/>
              <a:t>La très bonne fréquentation de notre rubrique « </a:t>
            </a:r>
            <a:r>
              <a:rPr lang="fr-FR" sz="2000" dirty="0" err="1" smtClean="0"/>
              <a:t>Sportez</a:t>
            </a:r>
            <a:r>
              <a:rPr lang="fr-FR" sz="2000" dirty="0" smtClean="0"/>
              <a:t>-vous bien » sur le blog avec plus de 70 articles et parfois plus de </a:t>
            </a:r>
            <a:r>
              <a:rPr lang="fr-FR" sz="2000" dirty="0"/>
              <a:t>2</a:t>
            </a:r>
            <a:r>
              <a:rPr lang="fr-FR" sz="2000" dirty="0" smtClean="0"/>
              <a:t>00 visites pour certains articles !</a:t>
            </a:r>
          </a:p>
          <a:p>
            <a:pPr algn="just"/>
            <a:r>
              <a:rPr lang="fr-FR" sz="2000" dirty="0" smtClean="0"/>
              <a:t>Le succès de certaines de nos vidéos avec parfois plus de </a:t>
            </a:r>
            <a:r>
              <a:rPr lang="fr-FR" sz="2000" dirty="0" smtClean="0"/>
              <a:t>6000 </a:t>
            </a:r>
            <a:r>
              <a:rPr lang="fr-FR" sz="2000" dirty="0" smtClean="0"/>
              <a:t>« visionnages»…</a:t>
            </a:r>
          </a:p>
          <a:p>
            <a:pPr algn="just"/>
            <a:r>
              <a:rPr lang="fr-FR" sz="2000" dirty="0" smtClean="0"/>
              <a:t>La mixité dans les différentes activités pratiquées entre les lycéens et lycéennes des sections générales et professionnelles.</a:t>
            </a:r>
          </a:p>
          <a:p>
            <a:pPr algn="just"/>
            <a:r>
              <a:rPr lang="fr-FR" sz="2000" dirty="0" smtClean="0"/>
              <a:t>Une participation en hausse pour les élèves du lycée général. </a:t>
            </a:r>
          </a:p>
          <a:p>
            <a:pPr algn="just"/>
            <a:r>
              <a:rPr lang="fr-FR" sz="2000" dirty="0" smtClean="0"/>
              <a:t>Une plus grande participation notamment féminine au tournoi de badminton du lycée.</a:t>
            </a:r>
          </a:p>
          <a:p>
            <a:pPr marL="109728" indent="0">
              <a:buNone/>
            </a:pPr>
            <a:endParaRPr lang="fr-FR" sz="3600" dirty="0" smtClean="0"/>
          </a:p>
          <a:p>
            <a:pPr marL="109728" indent="0">
              <a:buNone/>
            </a:pP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2649115" y="260648"/>
            <a:ext cx="4063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chemeClr val="bg1">
                    <a:lumMod val="50000"/>
                  </a:schemeClr>
                </a:solidFill>
              </a:rPr>
              <a:t>Points positifs</a:t>
            </a:r>
            <a:endParaRPr lang="fr-FR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baisse dans l’investissement d’une section qui traditionnellement était très présente à l’AS : La section BPCB</a:t>
            </a:r>
          </a:p>
          <a:p>
            <a:r>
              <a:rPr lang="fr-FR" dirty="0" smtClean="0"/>
              <a:t>La moindre participation des filières pro aux activités de l’AS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         Points Négatifs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53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1" y="548680"/>
            <a:ext cx="803529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4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7673" y="3501008"/>
            <a:ext cx="64347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6600" b="1" spc="50" dirty="0" smtClean="0">
                <a:ln w="11430"/>
              </a:rPr>
              <a:t>Les animations</a:t>
            </a:r>
            <a:endParaRPr lang="fr-FR" sz="6600" b="1" spc="50" dirty="0">
              <a:ln w="1143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02727" y="692696"/>
            <a:ext cx="59046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Les équipes </a:t>
            </a:r>
          </a:p>
          <a:p>
            <a:pPr algn="ctr"/>
            <a:r>
              <a:rPr lang="fr-FR" sz="6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de l’AS</a:t>
            </a:r>
            <a:endParaRPr lang="fr-FR" sz="6600" b="1" dirty="0">
              <a:solidFill>
                <a:schemeClr val="bg2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86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07" y="1985478"/>
            <a:ext cx="3200847" cy="318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fr-FR" sz="4400" b="1" dirty="0" smtClean="0">
                <a:solidFill>
                  <a:schemeClr val="bg1">
                    <a:lumMod val="50000"/>
                  </a:schemeClr>
                </a:solidFill>
              </a:rPr>
              <a:t>La soirée du Badminton</a:t>
            </a:r>
            <a:endParaRPr lang="fr-FR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E:\Aerobic\20140415_224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Aerobic\20140415_224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53" y="1378920"/>
            <a:ext cx="2829450" cy="212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Aerobic\20140415_2243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1" y="1198190"/>
            <a:ext cx="3311392" cy="24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Aerobic\20140415_2245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34947" y="4321192"/>
            <a:ext cx="2576861" cy="19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4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851339" y="9220"/>
            <a:ext cx="1292662" cy="684878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r-FR" sz="7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7200" dirty="0" smtClean="0">
                <a:solidFill>
                  <a:schemeClr val="bg1">
                    <a:lumMod val="50000"/>
                  </a:schemeClr>
                </a:solidFill>
              </a:rPr>
              <a:t>  Kayak</a:t>
            </a:r>
            <a:endParaRPr lang="fr-FR" sz="7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Pictures\UNSS 2013 2014\KAYAK\KAYAK 2\IMGP0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0247"/>
            <a:ext cx="7856711" cy="589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UNSS 2013 2014\KAYAK\KAYAK 1\KAYAK 1 BLO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0389" flipV="1">
            <a:off x="5633636" y="4425810"/>
            <a:ext cx="3253822" cy="21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Pictures\UNSS 2013 2014\KAYAK\kayak 3\photos\IMGP04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364">
            <a:off x="399934" y="4477139"/>
            <a:ext cx="2890981" cy="21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Pictures\UNSS 2013 2014\KAYAK\kayak 3\photos\IMGP03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2918">
            <a:off x="97092" y="371354"/>
            <a:ext cx="2667276" cy="200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9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0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4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5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707</Words>
  <Application>Microsoft Office PowerPoint</Application>
  <PresentationFormat>Affichage à l'écran (4:3)</PresentationFormat>
  <Paragraphs>171</Paragraphs>
  <Slides>31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19</vt:i4>
      </vt:variant>
      <vt:variant>
        <vt:lpstr>Titres des diapositives</vt:lpstr>
      </vt:variant>
      <vt:variant>
        <vt:i4>31</vt:i4>
      </vt:variant>
    </vt:vector>
  </HeadingPairs>
  <TitlesOfParts>
    <vt:vector size="50" baseType="lpstr">
      <vt:lpstr>Rotonde</vt:lpstr>
      <vt:lpstr>1_Rotonde</vt:lpstr>
      <vt:lpstr>4_Rotonde</vt:lpstr>
      <vt:lpstr>6_Rotonde</vt:lpstr>
      <vt:lpstr>7_Rotonde</vt:lpstr>
      <vt:lpstr>8_Rotonde</vt:lpstr>
      <vt:lpstr>9_Rotonde</vt:lpstr>
      <vt:lpstr>10_Rotonde</vt:lpstr>
      <vt:lpstr>11_Rotonde</vt:lpstr>
      <vt:lpstr>12_Rotonde</vt:lpstr>
      <vt:lpstr>13_Rotonde</vt:lpstr>
      <vt:lpstr>14_Rotonde</vt:lpstr>
      <vt:lpstr>15_Rotonde</vt:lpstr>
      <vt:lpstr>16_Rotonde</vt:lpstr>
      <vt:lpstr>17_Rotonde</vt:lpstr>
      <vt:lpstr>19_Rotonde</vt:lpstr>
      <vt:lpstr>20_Rotonde</vt:lpstr>
      <vt:lpstr>24_Rotonde</vt:lpstr>
      <vt:lpstr>25_Rotonde</vt:lpstr>
      <vt:lpstr>Présentation PowerPoint</vt:lpstr>
      <vt:lpstr>Présentation PowerPoint</vt:lpstr>
      <vt:lpstr>Présentation PowerPoint</vt:lpstr>
      <vt:lpstr>Présentation PowerPoint</vt:lpstr>
      <vt:lpstr>           Points Négatifs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    Futsal garçons</vt:lpstr>
      <vt:lpstr>Présentation PowerPoint</vt:lpstr>
      <vt:lpstr>Présentation PowerPoint</vt:lpstr>
      <vt:lpstr>Plein air</vt:lpstr>
      <vt:lpstr>Le cross</vt:lpstr>
      <vt:lpstr>Basket</vt:lpstr>
      <vt:lpstr>Présentation PowerPoint</vt:lpstr>
      <vt:lpstr>Futsal filles Equipe Championne départementale et 5ème académique</vt:lpstr>
      <vt:lpstr>Présentation PowerPoint</vt:lpstr>
      <vt:lpstr>Présentation PowerPoint</vt:lpstr>
      <vt:lpstr>Rugby Equipe Championne départementale et 5ème académique </vt:lpstr>
      <vt:lpstr>Présentation PowerPoint</vt:lpstr>
      <vt:lpstr>L’aérobic Championnes départementales, championnes academiques et…</vt:lpstr>
      <vt:lpstr>Les récompenses de l’AS</vt:lpstr>
      <vt:lpstr>Axelle Huet</vt:lpstr>
      <vt:lpstr>Damien Mercier  </vt:lpstr>
      <vt:lpstr>Amélie Pagnard  </vt:lpstr>
      <vt:lpstr>Nicolas Massaux Badminton/Foot à 7/Canoë-Kayak/Plein-air/Escalade/futsal 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pc</dc:creator>
  <cp:lastModifiedBy>Etienne</cp:lastModifiedBy>
  <cp:revision>128</cp:revision>
  <dcterms:created xsi:type="dcterms:W3CDTF">2013-04-18T13:17:39Z</dcterms:created>
  <dcterms:modified xsi:type="dcterms:W3CDTF">2014-06-17T09:12:44Z</dcterms:modified>
</cp:coreProperties>
</file>